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34"/>
  </p:notesMasterIdLst>
  <p:sldIdLst>
    <p:sldId id="256" r:id="rId2"/>
    <p:sldId id="280" r:id="rId3"/>
    <p:sldId id="339" r:id="rId4"/>
    <p:sldId id="340" r:id="rId5"/>
    <p:sldId id="380" r:id="rId6"/>
    <p:sldId id="324" r:id="rId7"/>
    <p:sldId id="410" r:id="rId8"/>
    <p:sldId id="432" r:id="rId9"/>
    <p:sldId id="437" r:id="rId10"/>
    <p:sldId id="434" r:id="rId11"/>
    <p:sldId id="441" r:id="rId12"/>
    <p:sldId id="438" r:id="rId13"/>
    <p:sldId id="435" r:id="rId14"/>
    <p:sldId id="411" r:id="rId15"/>
    <p:sldId id="412" r:id="rId16"/>
    <p:sldId id="439" r:id="rId17"/>
    <p:sldId id="440" r:id="rId18"/>
    <p:sldId id="419" r:id="rId19"/>
    <p:sldId id="431" r:id="rId20"/>
    <p:sldId id="418" r:id="rId21"/>
    <p:sldId id="424" r:id="rId22"/>
    <p:sldId id="420" r:id="rId23"/>
    <p:sldId id="421" r:id="rId24"/>
    <p:sldId id="422" r:id="rId25"/>
    <p:sldId id="425" r:id="rId26"/>
    <p:sldId id="417" r:id="rId27"/>
    <p:sldId id="426" r:id="rId28"/>
    <p:sldId id="429" r:id="rId29"/>
    <p:sldId id="433" r:id="rId30"/>
    <p:sldId id="415" r:id="rId31"/>
    <p:sldId id="427" r:id="rId32"/>
    <p:sldId id="423"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52950" autoAdjust="0"/>
  </p:normalViewPr>
  <p:slideViewPr>
    <p:cSldViewPr>
      <p:cViewPr varScale="1">
        <p:scale>
          <a:sx n="51" d="100"/>
          <a:sy n="51" d="100"/>
        </p:scale>
        <p:origin x="616" y="32"/>
      </p:cViewPr>
      <p:guideLst>
        <p:guide orient="horz" pos="1620"/>
        <p:guide pos="2880"/>
      </p:guideLst>
    </p:cSldViewPr>
  </p:slideViewPr>
  <p:notesTextViewPr>
    <p:cViewPr>
      <p:scale>
        <a:sx n="3" d="2"/>
        <a:sy n="3" d="2"/>
      </p:scale>
      <p:origin x="0" y="0"/>
    </p:cViewPr>
  </p:notesTextViewPr>
  <p:sorterViewPr>
    <p:cViewPr>
      <p:scale>
        <a:sx n="106" d="100"/>
        <a:sy n="106" d="100"/>
      </p:scale>
      <p:origin x="0" y="-15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10/16/2018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inside.senecacollege.ca/mylearning/IC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lynda.com/FTP-tutorials/Understanding-FTP/189068-2.html?org=senecacollege.calege.c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Application_softwar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Distributed_databas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Blockchain_(database)#cite_note-IPblockchain-6" TargetMode="External"/><Relationship Id="rId5" Type="http://schemas.openxmlformats.org/officeDocument/2006/relationships/hyperlink" Target="https://en.wikipedia.org/wiki/Trusted_timestamping" TargetMode="External"/><Relationship Id="rId4" Type="http://schemas.openxmlformats.org/officeDocument/2006/relationships/hyperlink" Target="https://en.wikipedia.org/wiki/Record_(computer_scienc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Massively_multiplayer_online_role-playing_gam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en.wikipedia.org/wiki/Peer-to-peer_file_sharing#cite_note-2" TargetMode="External"/><Relationship Id="rId4" Type="http://schemas.openxmlformats.org/officeDocument/2006/relationships/hyperlink" Target="https://en.wikipedia.org/wiki/Skyforg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73132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"We as a society chose to get more connected, and one of the perils of doing that is, the more connected you are with everybody, the more connected you are with malicious people as well."</a:t>
            </a:r>
            <a:br>
              <a:rPr lang="en-CA" dirty="0"/>
            </a:br>
            <a:r>
              <a:rPr lang="en-CA" sz="1200" b="0" i="0" kern="1200" dirty="0">
                <a:solidFill>
                  <a:schemeClr val="tx1"/>
                </a:solidFill>
                <a:effectLst/>
                <a:latin typeface="+mn-lt"/>
                <a:ea typeface="+mn-ea"/>
                <a:cs typeface="+mn-cs"/>
              </a:rPr>
              <a:t>-- Scott Culp, Manager - Microsoft Security Response Center</a:t>
            </a:r>
            <a:br>
              <a:rPr lang="en-CA" dirty="0"/>
            </a:br>
            <a:endParaRPr lang="en-US" dirty="0"/>
          </a:p>
          <a:p>
            <a:r>
              <a:rPr lang="en-US" dirty="0"/>
              <a:t>The Bad News</a:t>
            </a:r>
          </a:p>
          <a:p>
            <a:r>
              <a:rPr lang="en-US" dirty="0"/>
              <a:t>Need for security and firewalls, user IDs and passwords, Malware protection</a:t>
            </a:r>
          </a:p>
          <a:p>
            <a:r>
              <a:rPr lang="en-US" dirty="0"/>
              <a:t>Privacy, “would you like to share your location?”</a:t>
            </a:r>
          </a:p>
          <a:p>
            <a:r>
              <a:rPr lang="en-US" dirty="0"/>
              <a:t>Hacking, phishing, ransomware, spoofing, spyware, packet sniffing, worms, </a:t>
            </a:r>
          </a:p>
          <a:p>
            <a:r>
              <a:rPr lang="en-US" dirty="0"/>
              <a:t>Email overload and spam</a:t>
            </a:r>
          </a:p>
          <a:p>
            <a:r>
              <a:rPr lang="en-US" dirty="0"/>
              <a:t>BOTS, DDoS attacks, reliance on Internet as a utility or a road – you expect it to be there.</a:t>
            </a:r>
          </a:p>
          <a:p>
            <a:endParaRPr lang="en-US" dirty="0"/>
          </a:p>
          <a:p>
            <a:r>
              <a:rPr lang="en-US" dirty="0"/>
              <a:t>The Good News</a:t>
            </a:r>
          </a:p>
          <a:p>
            <a:r>
              <a:rPr lang="en-US" dirty="0"/>
              <a:t>Ordering a pizza, e-commerce, online shopping.</a:t>
            </a:r>
          </a:p>
          <a:p>
            <a:r>
              <a:rPr lang="en-US" dirty="0"/>
              <a:t>Wikipedia and the world-wide sharing of information. See https://wikimediafoundation.org/wiki/Home</a:t>
            </a:r>
          </a:p>
          <a:p>
            <a:r>
              <a:rPr lang="en-US" dirty="0"/>
              <a:t>Connecting people with common interests who would never otherwise know each other</a:t>
            </a:r>
          </a:p>
          <a:p>
            <a:r>
              <a:rPr lang="en-US" dirty="0"/>
              <a:t>Cheap long distance telephone rates</a:t>
            </a:r>
          </a:p>
          <a:p>
            <a:r>
              <a:rPr lang="en-US" dirty="0"/>
              <a:t>Wireless, i.e. Mobile communication, because the demand for easy and ubiquitous communication was so strong.</a:t>
            </a:r>
          </a:p>
          <a:p>
            <a:r>
              <a:rPr lang="en-CA" dirty="0"/>
              <a:t>multiplayer online games and virtual reality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accessible information processing systems such as banking systems and airline reservation systems that previously required a visit to a bricks &amp; mortar location where experts used the systems on your behalf.</a:t>
            </a:r>
          </a:p>
          <a:p>
            <a:r>
              <a:rPr lang="en-US" dirty="0"/>
              <a:t>Uber, </a:t>
            </a:r>
            <a:r>
              <a:rPr lang="en-US" dirty="0" err="1"/>
              <a:t>AirBnB</a:t>
            </a:r>
            <a:r>
              <a:rPr lang="en-US" dirty="0"/>
              <a:t> – now you can know who to get a ride from or who you can stay with in another city.</a:t>
            </a:r>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3152900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https://as.reddit.com/r/AskReddit/comments/15yaap/if_someone_from_the_1950s_suddenly_appeared_today/</a:t>
            </a:r>
          </a:p>
          <a:p>
            <a:endParaRPr lang="en-US" dirty="0"/>
          </a:p>
          <a:p>
            <a:r>
              <a:rPr lang="en-CA" dirty="0"/>
              <a:t>"The real revolution is small and fast and slides right into our lives so snugly that we forget what our lives were like preceding it, that we become anxious and disoriented when denied access to it."</a:t>
            </a:r>
          </a:p>
          <a:p>
            <a:endParaRPr lang="en-CA" dirty="0"/>
          </a:p>
          <a:p>
            <a:r>
              <a:rPr lang="en-CA" dirty="0"/>
              <a:t>Back then, in the 1950's, " Our imaginations knew no bounds."</a:t>
            </a:r>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1413040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Neutrality And Creative Freedom (Tim Wu at </a:t>
            </a:r>
            <a:r>
              <a:rPr lang="en-CA" dirty="0" err="1"/>
              <a:t>re:publica</a:t>
            </a:r>
            <a:r>
              <a:rPr lang="en-CA" dirty="0"/>
              <a:t> 2010) by Anna Lena Schiller (CC BY-NC-ND 2.0) https://flic.kr/p/7VfazT</a:t>
            </a:r>
          </a:p>
          <a:p>
            <a:endParaRPr lang="en-US" dirty="0"/>
          </a:p>
          <a:p>
            <a:r>
              <a:rPr lang="en-CA" dirty="0"/>
              <a:t>https://en.wikipedia.org/wiki/Net_neutrality</a:t>
            </a:r>
          </a:p>
          <a:p>
            <a:r>
              <a:rPr lang="en-CA" dirty="0"/>
              <a:t>http://www.michaelgeist.ca/tech-law-topics/net-neutrality/</a:t>
            </a:r>
          </a:p>
          <a:p>
            <a:endParaRPr lang="en-US" dirty="0"/>
          </a:p>
          <a:p>
            <a:r>
              <a:rPr lang="en-CA" dirty="0"/>
              <a:t>https://spectrum.ieee.org/telecom/internet/net-neutralitys-technical-troubles</a:t>
            </a:r>
          </a:p>
          <a:p>
            <a:r>
              <a:rPr lang="en-CA" b="1" dirty="0"/>
              <a:t>Net Neutrality's Technical Troubles</a:t>
            </a:r>
          </a:p>
          <a:p>
            <a:r>
              <a:rPr lang="en-CA" b="1" dirty="0"/>
              <a:t>The debate has centered on policy, law, and finance, as if the network itself were a given. It is not.</a:t>
            </a:r>
          </a:p>
          <a:p>
            <a:endParaRPr lang="en-US" dirty="0"/>
          </a:p>
          <a:p>
            <a:r>
              <a:rPr lang="en-CA" dirty="0"/>
              <a:t>What…does equal treatment mean? </a:t>
            </a:r>
            <a:r>
              <a:rPr lang="en-CA" b="1" dirty="0"/>
              <a:t>The Net needs to manage its diverse traffic</a:t>
            </a:r>
            <a:r>
              <a:rPr lang="en-CA" dirty="0"/>
              <a:t>, just as a city must manage the flow of pedestrians, bicycles, buses, delivery trucks, cars, and the occasional emergency vehicle on its streets. Any general rule must affect some kinds of traffic differently from the others, which is why you have car-friendly roads, bike lanes, and malls given over entirely to foot traffic.</a:t>
            </a:r>
          </a:p>
          <a:p>
            <a:endParaRPr lang="en-CA" dirty="0"/>
          </a:p>
          <a:p>
            <a:r>
              <a:rPr lang="en-CA" dirty="0"/>
              <a:t>Everyone who suffers from Internet traffic jams has a favorite villain. Streaming-video watchers blame carriers for throttling data flow to their phones or computers. Real-time gamers howl that delays and losses in data transmission hobble their competitive performance. This problem is so bad that Riot Games, maker of the popular League of Legends, plans to build a dedicated high-performance gaming network.</a:t>
            </a:r>
          </a:p>
          <a:p>
            <a:endParaRPr lang="en-CA" dirty="0"/>
          </a:p>
          <a:p>
            <a:r>
              <a:rPr lang="en-CA" dirty="0"/>
              <a:t>The stakes are rising with the promise of new Net applications, such as communication among autonomous vehicles. Also at stake is the future of wire-line telephone service, which FCC chairman Tom Wheeler wants to shift from aging landline networks to the Internet.</a:t>
            </a:r>
          </a:p>
          <a:p>
            <a:endParaRPr lang="en-CA" dirty="0"/>
          </a:p>
          <a:p>
            <a:r>
              <a:rPr lang="en-CA" dirty="0"/>
              <a:t>Yet so far the debate has centered on policy, law, and finance, as if the network itself were a given. It is not.</a:t>
            </a:r>
          </a:p>
          <a:p>
            <a:endParaRPr lang="en-CA" dirty="0"/>
          </a:p>
          <a:p>
            <a:r>
              <a:rPr lang="en-CA" dirty="0"/>
              <a:t>“There’s a lot of complexity here at a technical level that is absolutely lost in the policy conversations,” says Fred Baker, a distinguished engineering fellow at Cisco Systems and former chair of the Internet Engineering Task Force. Getting the technology right is crucial for the future of the Net.</a:t>
            </a:r>
          </a:p>
          <a:p>
            <a:endParaRPr lang="en-CA" dirty="0"/>
          </a:p>
          <a:p>
            <a:r>
              <a:rPr lang="en-CA" b="1" dirty="0"/>
              <a:t>The fundamental technical challenge is getting the Net to carry traffic that it was never meant to handle. Internet packet switching was designed for digital file transfers between computers, and it was later adapted for e-mail and Web pages. For these purposes the digital data does not have to be delivered at a specific rate or even in a specific order, so it can be chopped into packets that are routed over separate paths to be reassembled, in leisurely fashion, at their destinations.</a:t>
            </a:r>
          </a:p>
          <a:p>
            <a:endParaRPr lang="en-CA" b="1" dirty="0"/>
          </a:p>
          <a:p>
            <a:r>
              <a:rPr lang="en-CA" b="1" dirty="0"/>
              <a:t>By contrast, voice and video signals must come fast and in a specific sequence. </a:t>
            </a:r>
            <a:r>
              <a:rPr lang="en-CA" dirty="0"/>
              <a:t>Conversations become difficult if words or syllables go missing or are delayed by more than a couple of tenths of a second. Our eyes can tolerate a bit more variation in video than our ears can tolerate in voice; on the other hand, video needs much more bandwidth.</a:t>
            </a:r>
          </a:p>
          <a:p>
            <a:endParaRPr lang="en-CA" dirty="0"/>
          </a:p>
          <a:p>
            <a:r>
              <a:rPr lang="en-CA" dirty="0"/>
              <a:t>Voice and video can be converted into series of packets coded to identify their contents as requiring transmission at a regular rate. For telephony, the packet priority codes are designed to keep the conversation flowing without annoying jitter—variations in when the packets are received. Similar codes help keep video packets flowing at the proper rate.</a:t>
            </a:r>
          </a:p>
          <a:p>
            <a:endParaRPr lang="en-CA" dirty="0"/>
          </a:p>
          <a:p>
            <a:r>
              <a:rPr lang="en-CA" dirty="0"/>
              <a:t>In practice, these flow controls are not crucial in today’s fixed broadband networks, which generally have enough capacity to transmit voice and video. But mobile apps are a different story.</a:t>
            </a:r>
          </a:p>
          <a:p>
            <a:endParaRPr lang="en-CA" dirty="0"/>
          </a:p>
          <a:p>
            <a:r>
              <a:rPr lang="en-CA" dirty="0"/>
              <a:t>“Wireless has a lot of stuff moving around, so it needs much tighter management than wire line,” says a senior engineer at Nokia Networks, where he is responsible for innovation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360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DEC VT-100 (1978) established the standard for terminal connections to UNIX hosts. It was a video display implementation of old teletype terminals which input from keyboards and punched paper tape and output by printing on a roll of paper similar to a typewriter (line feeds and carriage returns). This “dumb” terminal had lots of smarts for cursor and color control making the entire 24 line by 80 column screen addressable and controllable by a program using ANSI escape codes, i.e. a </a:t>
            </a:r>
            <a:r>
              <a:rPr lang="en-CA" sz="1200" b="0" i="0" kern="1200" dirty="0">
                <a:solidFill>
                  <a:schemeClr val="tx1"/>
                </a:solidFill>
                <a:effectLst/>
                <a:latin typeface="+mn-lt"/>
                <a:ea typeface="+mn-ea"/>
                <a:cs typeface="+mn-cs"/>
              </a:rPr>
              <a:t>sequence starting with the character ESC, ASCII decimal 27. These sequences told the terminal to </a:t>
            </a:r>
            <a:r>
              <a:rPr lang="en-CA" dirty="0"/>
              <a:t>underline, dim, reverse-video, or change colour using line/column coordinates, and especially to simply clear the display and position the cursor. Terminals were "dumb" because they interrupted the host computer at each </a:t>
            </a:r>
            <a:r>
              <a:rPr lang="en-CA" i="1" dirty="0"/>
              <a:t>keystroke</a:t>
            </a:r>
            <a:r>
              <a:rPr lang="en-CA" dirty="0"/>
              <a:t>. A keycode was sent from the terminal's keyboard to the host computer which recognized it send a code back to the terminal to display, for example, an "a" on the screen. This is why you can type ahead of the display…it   c a n   t  </a:t>
            </a:r>
            <a:r>
              <a:rPr lang="en-CA" dirty="0" err="1"/>
              <a:t>ak</a:t>
            </a:r>
            <a:r>
              <a:rPr lang="en-CA" dirty="0"/>
              <a:t>  e    a long time  </a:t>
            </a:r>
            <a:r>
              <a:rPr lang="en-CA" dirty="0" err="1"/>
              <a:t>fo</a:t>
            </a:r>
            <a:r>
              <a:rPr lang="en-CA" dirty="0"/>
              <a:t> r   t hat   t o   hap  </a:t>
            </a:r>
            <a:r>
              <a:rPr lang="en-CA" dirty="0" err="1"/>
              <a:t>pe</a:t>
            </a:r>
            <a:r>
              <a:rPr lang="en-CA" dirty="0"/>
              <a:t> n</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See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https://en.wikipedia.org/wiki/Computer_terminal</a:t>
            </a:r>
          </a:p>
          <a:p>
            <a:r>
              <a:rPr lang="en-US" sz="1200" b="0" i="0" kern="1200" dirty="0">
                <a:solidFill>
                  <a:schemeClr val="tx1"/>
                </a:solidFill>
                <a:effectLst/>
                <a:latin typeface="+mn-lt"/>
                <a:ea typeface="+mn-ea"/>
                <a:cs typeface="+mn-cs"/>
              </a:rPr>
              <a:t>https://en.wikipedia.org/wiki/VT100  and https://en.wikipedia.org/wiki/ANSI_escape_code</a:t>
            </a:r>
          </a:p>
          <a:p>
            <a:r>
              <a:rPr lang="en-US" sz="1200" b="0" i="0" kern="1200" dirty="0">
                <a:solidFill>
                  <a:schemeClr val="tx1"/>
                </a:solidFill>
                <a:effectLst/>
                <a:latin typeface="+mn-lt"/>
                <a:ea typeface="+mn-ea"/>
                <a:cs typeface="+mn-cs"/>
              </a:rPr>
              <a:t>http://www.pcmag.com/feature/348634/the-forgotten-world-of-dumb-terminals</a:t>
            </a:r>
          </a:p>
          <a:p>
            <a:endParaRPr lang="en-US" sz="1200" b="0" i="0" kern="1200" dirty="0">
              <a:solidFill>
                <a:schemeClr val="tx1"/>
              </a:solidFill>
              <a:effectLst/>
              <a:latin typeface="+mn-lt"/>
              <a:ea typeface="+mn-ea"/>
              <a:cs typeface="+mn-cs"/>
            </a:endParaRPr>
          </a:p>
          <a:p>
            <a:r>
              <a:rPr lang="en-CA" sz="1200" b="0" i="0" kern="1200" dirty="0" err="1">
                <a:solidFill>
                  <a:schemeClr val="tx1"/>
                </a:solidFill>
                <a:effectLst/>
                <a:latin typeface="+mn-lt"/>
                <a:ea typeface="+mn-ea"/>
                <a:cs typeface="+mn-cs"/>
              </a:rPr>
              <a:t>PuTTY</a:t>
            </a:r>
            <a:r>
              <a:rPr lang="en-CA" sz="1200" b="0" i="0" kern="1200" dirty="0">
                <a:solidFill>
                  <a:schemeClr val="tx1"/>
                </a:solidFill>
                <a:effectLst/>
                <a:latin typeface="+mn-lt"/>
                <a:ea typeface="+mn-ea"/>
                <a:cs typeface="+mn-cs"/>
              </a:rPr>
              <a:t> is a terminal emulator you likely use to sign on to matrix. “TTY” means </a:t>
            </a:r>
            <a:r>
              <a:rPr lang="en-CA" sz="1200" b="0" i="0" kern="1200" dirty="0" err="1">
                <a:solidFill>
                  <a:schemeClr val="tx1"/>
                </a:solidFill>
                <a:effectLst/>
                <a:latin typeface="+mn-lt"/>
                <a:ea typeface="+mn-ea"/>
                <a:cs typeface="+mn-cs"/>
              </a:rPr>
              <a:t>TeleTYpe</a:t>
            </a:r>
            <a:r>
              <a:rPr lang="en-CA"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Go look at the Terminal features inside the PTY config, you’ll see VT-100.</a:t>
            </a:r>
            <a:endParaRPr lang="en-CA"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IBM had "intelligent" block mode terminals which recognized their own keystrokes and exchanged formatted blocks of data with the host instead of just single characters. IBM 3270 terminals were used with mainframes and 5250 terminals were used with mid-range computers. You will program IBM 5250 terminals in the BCI433 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Browsers and HTML Forms.</a:t>
            </a:r>
          </a:p>
          <a:p>
            <a:r>
              <a:rPr lang="en-CA" sz="1200" b="0" i="0" kern="1200" dirty="0">
                <a:solidFill>
                  <a:schemeClr val="tx1"/>
                </a:solidFill>
                <a:effectLst/>
                <a:latin typeface="+mn-lt"/>
                <a:ea typeface="+mn-ea"/>
                <a:cs typeface="+mn-cs"/>
              </a:rPr>
              <a:t>Image By File Upload Bot at the English language Wikipedia, CC BY-SA 3.0, https://commons.wikimedia.org/w/index.php?curid=9000152</a:t>
            </a:r>
          </a:p>
          <a:p>
            <a:r>
              <a:rPr lang="en-US" sz="1200" b="0" i="0"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ow, browsers are the “dumb” terminals and have eclipsed most traditional client-server applications although the conceptual model remains. With HTML5 and JavaScript, they can be quite smart. Early Google Chromebooks were a modern dumb terminal: it has limited CPU, RAM, and local storage (AKA Thin Client). Just like a VT-100, it doesn’t need much because the server and a fast network take care of the rest. Without a network, it isn't dumb; it's an anchor.</a:t>
            </a:r>
          </a:p>
          <a:p>
            <a:endParaRPr lang="en-US" dirty="0"/>
          </a:p>
          <a:p>
            <a:r>
              <a:rPr lang="en-US" dirty="0"/>
              <a:t>It is amazing how much can be done through a browser these days: Office 365, email. But functionality is limited by the browser and </a:t>
            </a:r>
            <a:r>
              <a:rPr lang="en-US" dirty="0" err="1"/>
              <a:t>Javascript</a:t>
            </a:r>
            <a:r>
              <a:rPr lang="en-US" dirty="0"/>
              <a:t>. Applications that require a high degree of user interaction can feel slow even over a fast network due to latency.</a:t>
            </a:r>
          </a:p>
          <a:p>
            <a:endParaRPr lang="en-US" dirty="0"/>
          </a:p>
          <a:p>
            <a:r>
              <a:rPr lang="en-US" dirty="0"/>
              <a:t>HTTP and the IP part of TCP/IP (.../Internet Protocol) is a stateless protocol </a:t>
            </a:r>
            <a:r>
              <a:rPr lang="en-CA" sz="1200" b="0" i="0" kern="1200" dirty="0">
                <a:solidFill>
                  <a:schemeClr val="tx1"/>
                </a:solidFill>
                <a:effectLst/>
                <a:latin typeface="+mn-lt"/>
                <a:ea typeface="+mn-ea"/>
                <a:cs typeface="+mn-cs"/>
              </a:rPr>
              <a:t>which means that the connection between the browser and the server is lost once the web page is loaded. The server forgets about the client. The stateless design simplifies the server design because there is no need to dynamically allocate storage to deal with conversations in progress. If a client session dies in mid-transaction, no part of the system needs to be responsible for cleaning up the present state of the server. A disadvantage of statelessness is that it may be necessary to include additional information in every request, and this extra information will need to be interpreted by the server. As a work-around for the lack of a session layer in HTTP, HTTP servers implement various session management methods typically utilizing a unique identifier in a cookie or parameter that allows the server to track requests originating from the same client, and effectively creating a stateful protocol on top of HTTP. That, and a lot of smart JavaScript makes many web applications look </a:t>
            </a:r>
            <a:r>
              <a:rPr lang="en-CA" sz="1200" b="0" i="1" kern="1200" dirty="0">
                <a:solidFill>
                  <a:schemeClr val="tx1"/>
                </a:solidFill>
                <a:effectLst/>
                <a:latin typeface="+mn-lt"/>
                <a:ea typeface="+mn-ea"/>
                <a:cs typeface="+mn-cs"/>
              </a:rPr>
              <a:t>stateful</a:t>
            </a:r>
            <a:r>
              <a:rPr lang="en-CA" sz="1200" b="0" i="0" kern="1200" dirty="0">
                <a:solidFill>
                  <a:schemeClr val="tx1"/>
                </a:solidFill>
                <a:effectLst/>
                <a:latin typeface="+mn-lt"/>
                <a:ea typeface="+mn-ea"/>
                <a:cs typeface="+mn-cs"/>
              </a:rPr>
              <a:t>. https://en.wikipedia.org/wiki/Stateless_protocol</a:t>
            </a:r>
          </a:p>
          <a:p>
            <a:endParaRPr lang="en-US" dirty="0"/>
          </a:p>
          <a:p>
            <a:r>
              <a:rPr lang="en-CA" dirty="0"/>
              <a:t>https://www.google.com/chromebook/</a:t>
            </a:r>
          </a:p>
          <a:p>
            <a:r>
              <a:rPr lang="en-CA" dirty="0"/>
              <a:t>https://www.google.com/chromebook/switch/ -- OOPS! it doesn’t do Skype. Like iOS doesn’t do Flash.</a:t>
            </a:r>
          </a:p>
          <a:p>
            <a:r>
              <a:rPr lang="en-CA" dirty="0"/>
              <a:t>https://www.cnet.com/news/the-five-stages-of-chromebook-acceptance/</a:t>
            </a:r>
          </a:p>
          <a:p>
            <a:endParaRPr lang="en-US" dirty="0"/>
          </a:p>
          <a:p>
            <a:r>
              <a:rPr lang="en-CA" dirty="0"/>
              <a:t>https://www.atlantic.net/community/whatis/stateless-and-stateful-models-of-web-development/</a:t>
            </a:r>
          </a:p>
          <a:p>
            <a:r>
              <a:rPr lang="en-CA" dirty="0"/>
              <a:t>https://launchschool.com/books/http/read/statefulness</a:t>
            </a:r>
          </a:p>
          <a:p>
            <a:r>
              <a:rPr lang="en-CA" dirty="0"/>
              <a:t>https://petabridge.com/blog/stateful-web-applications/</a:t>
            </a:r>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427904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Two-Tier: application processing is shared between server and client. Why bother with an intelligent "fat" client in this day and age? Because the network is still too slow and servers too busy to handle the UI of sophisticated applications. </a:t>
            </a:r>
            <a:r>
              <a:rPr lang="en-CA" dirty="0">
                <a:solidFill>
                  <a:schemeClr val="tx2"/>
                </a:solidFill>
              </a:rPr>
              <a:t>Functionality is not limited on the client. Applications that require a high degree of user interaction can feel as fast as the local </a:t>
            </a:r>
            <a:r>
              <a:rPr lang="en-CA">
                <a:solidFill>
                  <a:schemeClr val="tx2"/>
                </a:solidFill>
              </a:rPr>
              <a:t>client hardware.</a:t>
            </a:r>
            <a:endParaRPr lang="en-CA"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A client application, usually in the form of a </a:t>
            </a:r>
            <a:r>
              <a:rPr lang="en-US" b="1" dirty="0">
                <a:solidFill>
                  <a:schemeClr val="tx2"/>
                </a:solidFill>
              </a:rPr>
              <a:t>compiled</a:t>
            </a:r>
            <a:r>
              <a:rPr lang="en-US" dirty="0">
                <a:solidFill>
                  <a:schemeClr val="tx2"/>
                </a:solidFill>
              </a:rPr>
              <a:t> locally installed program or "app",  establishes a connection with a server. The server typically handles the database and performs business-side functions. The client takes care of the user interface; it handles the selection and presentation of data records (sorting, filtering, calculations), validates user input, and commits a transaction to the server. CRUD (eventually) happens on the Server and is reflected on the Client: Create, Read, Update, and Delete records in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Smart clients can also contribute to fault tolerance by buffering and storing transactions when a connection with the server is interrupted, load balancing is the client doing the work of presentation and validation locally. Security can be enhanced by using proprietary protocols between client and server and by maintaining “stateful” connections. </a:t>
            </a:r>
            <a:r>
              <a:rPr lang="en-CA" sz="1200" b="0" i="0" kern="1200" dirty="0">
                <a:solidFill>
                  <a:schemeClr val="tx1"/>
                </a:solidFill>
                <a:effectLst/>
                <a:latin typeface="+mn-lt"/>
                <a:ea typeface="+mn-ea"/>
                <a:cs typeface="+mn-cs"/>
              </a:rPr>
              <a:t>A </a:t>
            </a:r>
            <a:r>
              <a:rPr lang="en-CA" sz="1200" b="0" i="1" kern="1200" dirty="0">
                <a:solidFill>
                  <a:schemeClr val="tx1"/>
                </a:solidFill>
                <a:effectLst/>
                <a:latin typeface="+mn-lt"/>
                <a:ea typeface="+mn-ea"/>
                <a:cs typeface="+mn-cs"/>
              </a:rPr>
              <a:t>stateful connection </a:t>
            </a:r>
            <a:r>
              <a:rPr lang="en-CA" sz="1200" b="0" i="0" kern="1200" dirty="0">
                <a:solidFill>
                  <a:schemeClr val="tx1"/>
                </a:solidFill>
                <a:effectLst/>
                <a:latin typeface="+mn-lt"/>
                <a:ea typeface="+mn-ea"/>
                <a:cs typeface="+mn-cs"/>
              </a:rPr>
              <a:t>is two systems remaining connected, either can talk to the other, both remember the state (who is signed on, data, multi-stage transactions in progress), the connection is kept open even though the two systems might not be transmitting information (i.e., the connection itself retains state), the connection ends deliberately with a sign off process. A telephone call between two people is a stateful connection.</a:t>
            </a:r>
            <a:endParaRPr lang="en-US" dirty="0"/>
          </a:p>
          <a:p>
            <a:endParaRPr lang="en-US" dirty="0"/>
          </a:p>
          <a:p>
            <a:r>
              <a:rPr lang="en-CA" dirty="0"/>
              <a:t>An application has its own </a:t>
            </a:r>
            <a:r>
              <a:rPr lang="en-CA" b="1" dirty="0"/>
              <a:t>compiled </a:t>
            </a:r>
            <a:r>
              <a:rPr lang="en-CA" dirty="0"/>
              <a:t>client program which serves as its user interface and </a:t>
            </a:r>
            <a:r>
              <a:rPr lang="en-CA" b="1" dirty="0"/>
              <a:t>had to be separately installed on each user's personal computer</a:t>
            </a:r>
            <a:r>
              <a:rPr lang="en-CA" dirty="0"/>
              <a:t>. An upgrade to the server-side code of the application would typically also require an upgrade to the client-side code installed on each user workstation, adding to the support cost. In addition, both the client and server components of the application were usually tightly bound to a particular computer architecture and operating system and porting them to others was expensive. (Today, native apps for mobile devices can be hobbled by some or all of the foregoing issues.)</a:t>
            </a:r>
            <a:endParaRPr lang="en-US" dirty="0"/>
          </a:p>
          <a:p>
            <a:endParaRPr lang="en-US" dirty="0"/>
          </a:p>
          <a:p>
            <a:endParaRPr lang="en-US" dirty="0"/>
          </a:p>
          <a:p>
            <a:endParaRPr lang="en-US" dirty="0"/>
          </a:p>
          <a:p>
            <a:r>
              <a:rPr lang="en-US" dirty="0"/>
              <a:t>See https://en.wikipedia.org/wiki/Web_application#History</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411378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FTP, File Transfer Protocol, is a simple client – server application. The protocol allows diverse server and client software to work with each other.</a:t>
            </a:r>
          </a:p>
          <a:p>
            <a:r>
              <a:rPr lang="en-US" dirty="0"/>
              <a:t>After signing on, the client program navigates to the server side directory and its own client side directory.</a:t>
            </a:r>
          </a:p>
          <a:p>
            <a:r>
              <a:rPr lang="en-US" dirty="0"/>
              <a:t>Clients sends commands to get or put a file or list a directory – usually through a GUI interface where actual FTP commands are interpreted from click and drag mouse movements.</a:t>
            </a:r>
          </a:p>
          <a:p>
            <a:endParaRPr lang="en-US" dirty="0"/>
          </a:p>
          <a:p>
            <a:r>
              <a:rPr lang="en-US" b="1" dirty="0"/>
              <a:t>Two very separate client and server programs are needed to insulate each other from diverse operating systems and to allow securely authorized access to each other's file systems.</a:t>
            </a:r>
          </a:p>
          <a:p>
            <a:endParaRPr lang="en-US" dirty="0"/>
          </a:p>
          <a:p>
            <a:r>
              <a:rPr lang="en-US" dirty="0"/>
              <a:t>IPC144 students do this when transferring their C source code to matrix.</a:t>
            </a:r>
          </a:p>
          <a:p>
            <a:endParaRPr lang="en-US" dirty="0"/>
          </a:p>
          <a:p>
            <a:r>
              <a:rPr lang="en-US" dirty="0"/>
              <a:t>Notes for ICT people using FTP with command line or GUIs can be found at </a:t>
            </a:r>
          </a:p>
          <a:p>
            <a:r>
              <a:rPr lang="en-US" sz="1200" u="sng" kern="1200" dirty="0">
                <a:solidFill>
                  <a:schemeClr val="tx1"/>
                </a:solidFill>
                <a:effectLst/>
                <a:latin typeface="+mn-lt"/>
                <a:ea typeface="+mn-ea"/>
                <a:cs typeface="+mn-cs"/>
                <a:hlinkClick r:id="rId3"/>
              </a:rPr>
              <a:t>http://inside.senecacollege.ca/mylearning/ICT</a:t>
            </a:r>
            <a:r>
              <a:rPr lang="en-US" dirty="0"/>
              <a:t>   ,  </a:t>
            </a:r>
            <a:r>
              <a:rPr lang="en-CA" sz="1200" b="0" i="0" u="none" strike="noStrike" kern="1200" dirty="0">
                <a:solidFill>
                  <a:schemeClr val="tx1"/>
                </a:solidFill>
                <a:effectLst/>
                <a:latin typeface="+mn-lt"/>
                <a:ea typeface="+mn-ea"/>
                <a:cs typeface="+mn-cs"/>
                <a:hlinkClick r:id="rId4"/>
              </a:rPr>
              <a:t>Learning FTP</a:t>
            </a:r>
            <a:endParaRPr lang="en-CA" sz="1200" b="0" i="0" kern="1200" dirty="0">
              <a:solidFill>
                <a:schemeClr val="tx1"/>
              </a:solidFill>
              <a:effectLst/>
              <a:latin typeface="+mn-lt"/>
              <a:ea typeface="+mn-ea"/>
              <a:cs typeface="+mn-cs"/>
            </a:endParaRPr>
          </a:p>
          <a:p>
            <a:r>
              <a:rPr lang="en-US"/>
              <a:t>https://www.lynda.com/FTP-tutorials/Welcome/189068/364887-4.html?org=senecacollege.calege.ca</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1710471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a:t>
            </a:r>
            <a:r>
              <a:rPr lang="en-CA" dirty="0" err="1"/>
              <a:t>oftware</a:t>
            </a:r>
            <a:r>
              <a:rPr lang="en-CA" dirty="0"/>
              <a:t> Development, it is known as the MVC, Model – View – Controller, architecture</a:t>
            </a:r>
          </a:p>
          <a:p>
            <a:r>
              <a:rPr lang="en-CA" dirty="0"/>
              <a:t>3-Tier Architecture was invented to avoid many problems and issues with 2-Tier, Client-Server </a:t>
            </a:r>
            <a:r>
              <a:rPr lang="en-CA" b="1" dirty="0"/>
              <a:t>business applications…</a:t>
            </a:r>
            <a:r>
              <a:rPr lang="en-CA" b="0" dirty="0"/>
              <a:t>where p</a:t>
            </a:r>
            <a:r>
              <a:rPr lang="en-CA" dirty="0"/>
              <a:t>resentation </a:t>
            </a:r>
            <a:r>
              <a:rPr lang="en-CA" b="1" i="1" dirty="0"/>
              <a:t>and </a:t>
            </a:r>
            <a:r>
              <a:rPr lang="en-CA" dirty="0"/>
              <a:t>business application logic were in a resident client program with primarily data storage &amp; database on the server side.</a:t>
            </a:r>
            <a:endParaRPr lang="en-US" dirty="0"/>
          </a:p>
          <a:p>
            <a:endParaRPr lang="en-CA" dirty="0"/>
          </a:p>
          <a:p>
            <a:r>
              <a:rPr lang="en-CA" dirty="0"/>
              <a:t>In overall systems development, 3-Tier Architecture is divided into 3 layers:</a:t>
            </a:r>
          </a:p>
          <a:p>
            <a:r>
              <a:rPr lang="en-CA" dirty="0"/>
              <a:t>Presentation Layer at Client (VIEW)</a:t>
            </a:r>
          </a:p>
          <a:p>
            <a:r>
              <a:rPr lang="en-US" dirty="0"/>
              <a:t>-</a:t>
            </a:r>
            <a:r>
              <a:rPr lang="en-CA" dirty="0"/>
              <a:t> User interface, input validation (values and simple rules based), calculations where data can easily be buffered on the client, graphics, charts, and non-textual display, device specific presentation (PCs with big screens down to smartphones) and overall User Experience. E.g. presents a table of data with calculated values which user can filter and sort without any Tier 2 or 3 interaction.</a:t>
            </a:r>
          </a:p>
          <a:p>
            <a:r>
              <a:rPr lang="en-US" dirty="0"/>
              <a:t>- Tier 1 is similar to the Thin Clients of Single-Tier architecture. Single-Tier and Three-Tier can seem very much the same from the user's POV. Users should not care or be aware of how many tiers or servers are involved at the other end.</a:t>
            </a:r>
            <a:endParaRPr lang="en-CA" dirty="0"/>
          </a:p>
          <a:p>
            <a:endParaRPr lang="en-CA" dirty="0"/>
          </a:p>
          <a:p>
            <a:r>
              <a:rPr lang="en-CA" dirty="0"/>
              <a:t>Functionality Layer at Application Server (CONTROLLER)</a:t>
            </a:r>
          </a:p>
          <a:p>
            <a:r>
              <a:rPr lang="en-US" dirty="0"/>
              <a:t>-</a:t>
            </a:r>
            <a:r>
              <a:rPr lang="en-CA" dirty="0"/>
              <a:t> "thinking" and decision making occur here</a:t>
            </a:r>
          </a:p>
          <a:p>
            <a:r>
              <a:rPr lang="en-CA" dirty="0"/>
              <a:t>- Business rules, application logic, input validation (data based, integrity checks, authority rules), data insertion/modification, complex calculations with inputs from many sources.</a:t>
            </a:r>
          </a:p>
          <a:p>
            <a:r>
              <a:rPr lang="en-US" dirty="0"/>
              <a:t>- Simple example: web with PHP server</a:t>
            </a:r>
            <a:endParaRPr lang="en-CA" dirty="0"/>
          </a:p>
          <a:p>
            <a:endParaRPr lang="en-CA" dirty="0"/>
          </a:p>
          <a:p>
            <a:r>
              <a:rPr lang="en-CA" dirty="0"/>
              <a:t>Data Layer at Database Server (MODEL)</a:t>
            </a:r>
          </a:p>
          <a:p>
            <a:r>
              <a:rPr lang="en-US" dirty="0"/>
              <a:t>-</a:t>
            </a:r>
            <a:r>
              <a:rPr lang="en-CA" dirty="0"/>
              <a:t> Data repository, load balancing, redundancy | fail-over, backup.</a:t>
            </a:r>
          </a:p>
          <a:p>
            <a:r>
              <a:rPr lang="en-US" dirty="0"/>
              <a:t>- MySQL supporting PHP in Tier 2.</a:t>
            </a:r>
            <a:endParaRPr lang="en-CA" dirty="0"/>
          </a:p>
          <a:p>
            <a:endParaRPr lang="en-US" dirty="0"/>
          </a:p>
          <a:p>
            <a:r>
              <a:rPr lang="en-US" dirty="0"/>
              <a:t>Three layer graphic from https://www.jinfonet.com/wp-content/uploads/2018/08/3-tier_architecture-460x275.png</a:t>
            </a:r>
          </a:p>
          <a:p>
            <a:r>
              <a:rPr lang="en-US" dirty="0"/>
              <a:t>Tier 1, 2, 3 graphic from https://www.ibm.com/support/knowledgecenter/en/SS7JFU_8.5.5/com.ibm.websphere.express.doc/ae/covr_3-tier.html</a:t>
            </a:r>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1500724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why Three-Tier is used.</a:t>
            </a:r>
          </a:p>
          <a:p>
            <a:endParaRPr lang="en-CA" dirty="0"/>
          </a:p>
          <a:p>
            <a:r>
              <a:rPr lang="en-CA" dirty="0"/>
              <a:t>https://www.jinfonet.com/wp-content/uploads/2017/12/3-tier-architecture-jreport-1-1024x690.png</a:t>
            </a:r>
          </a:p>
          <a:p>
            <a:r>
              <a:rPr lang="en-CA" dirty="0"/>
              <a:t>https://www.jinfonet.com/resources/bi-defined/3-tier-architecture-complete-overview/</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688246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https://en.wikipedia.org/wiki/Cloud_computing#/media/File:Cloud_computing.svg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Remember, there is no such thing as the cloud when you are talking to IT professionals. </a:t>
            </a:r>
          </a:p>
          <a:p>
            <a:r>
              <a:rPr lang="en-US" sz="1200" b="0" i="0" kern="1200" dirty="0">
                <a:solidFill>
                  <a:schemeClr val="tx1"/>
                </a:solidFill>
                <a:effectLst/>
                <a:latin typeface="+mn-lt"/>
                <a:ea typeface="+mn-ea"/>
                <a:cs typeface="+mn-cs"/>
              </a:rPr>
              <a:t>https://www.technologyreview.com/s/425970/who-coined-cloud-computing/ </a:t>
            </a:r>
          </a:p>
          <a:p>
            <a:r>
              <a:rPr lang="en-US" sz="1200" b="0" i="0" kern="1200" dirty="0">
                <a:solidFill>
                  <a:schemeClr val="tx1"/>
                </a:solidFill>
                <a:effectLst/>
                <a:latin typeface="+mn-lt"/>
                <a:ea typeface="+mn-ea"/>
                <a:cs typeface="+mn-cs"/>
              </a:rPr>
              <a:t>https://en.wikipedia.org/wiki/Cloud_computing</a:t>
            </a: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http://www.zdnet.com/article/stop-saying-the-cloud-is-just-someone-elses-computer-because-its-not/</a:t>
            </a:r>
          </a:p>
          <a:p>
            <a:r>
              <a:rPr lang="en-CA" sz="1200" b="0" i="0" kern="1200" dirty="0">
                <a:solidFill>
                  <a:schemeClr val="tx1"/>
                </a:solidFill>
                <a:effectLst/>
                <a:latin typeface="+mn-lt"/>
                <a:ea typeface="+mn-ea"/>
                <a:cs typeface="+mn-cs"/>
              </a:rPr>
              <a:t>Mary </a:t>
            </a:r>
            <a:r>
              <a:rPr lang="en-CA" sz="1200" b="0" i="0" kern="1200" dirty="0" err="1">
                <a:solidFill>
                  <a:schemeClr val="tx1"/>
                </a:solidFill>
                <a:effectLst/>
                <a:latin typeface="+mn-lt"/>
                <a:ea typeface="+mn-ea"/>
                <a:cs typeface="+mn-cs"/>
              </a:rPr>
              <a:t>Branscombe</a:t>
            </a:r>
            <a:r>
              <a:rPr lang="en-CA" sz="1200" b="0" i="0" kern="1200" dirty="0">
                <a:solidFill>
                  <a:schemeClr val="tx1"/>
                </a:solidFill>
                <a:effectLst/>
                <a:latin typeface="+mn-lt"/>
                <a:ea typeface="+mn-ea"/>
                <a:cs typeface="+mn-cs"/>
              </a:rPr>
              <a:t>, July 12, 2016, </a:t>
            </a:r>
            <a:r>
              <a:rPr lang="en-CA" sz="1200" b="0" i="0" kern="1200" dirty="0" err="1">
                <a:solidFill>
                  <a:schemeClr val="tx1"/>
                </a:solidFill>
                <a:effectLst/>
                <a:latin typeface="+mn-lt"/>
                <a:ea typeface="+mn-ea"/>
                <a:cs typeface="+mn-cs"/>
              </a:rPr>
              <a:t>ZDnet</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The cloud is more than just someone else's computer accessible over the Internet. It is a high availability, “</a:t>
            </a:r>
            <a:r>
              <a:rPr lang="en-CA" sz="1200" b="0" i="0" kern="1200" dirty="0" err="1">
                <a:solidFill>
                  <a:schemeClr val="tx1"/>
                </a:solidFill>
                <a:effectLst/>
                <a:latin typeface="+mn-lt"/>
                <a:ea typeface="+mn-ea"/>
                <a:cs typeface="+mn-cs"/>
              </a:rPr>
              <a:t>hyperscale</a:t>
            </a:r>
            <a:r>
              <a:rPr lang="en-CA" sz="1200" b="0" i="0" kern="1200" dirty="0">
                <a:solidFill>
                  <a:schemeClr val="tx1"/>
                </a:solidFill>
                <a:effectLst/>
                <a:latin typeface="+mn-lt"/>
                <a:ea typeface="+mn-ea"/>
                <a:cs typeface="+mn-cs"/>
              </a:rPr>
              <a:t>, automated computer farm run by someone who's better at automation and security than you, and can buy electricity and servers and network connectivity more cheaply than you ”</a:t>
            </a:r>
          </a:p>
          <a:p>
            <a:r>
              <a:rPr lang="en-US" sz="1200" b="0" i="0" kern="12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rPr>
              <a:t>This is software-defined computing that's a step beyond hardware virtualisation; the CPU that runs the computation is a fungible resource that's allocated by software, at whatever level of abstraction you want. If you want a server to run your VM, you can have that. If you want to run PHP, Node or .NET code without caring where or how it runs, you can do that. If you want to stream sensor data from </a:t>
            </a:r>
            <a:r>
              <a:rPr lang="en-CA" sz="1200" b="0" i="0" kern="1200" dirty="0" err="1">
                <a:solidFill>
                  <a:schemeClr val="tx1"/>
                </a:solidFill>
                <a:effectLst/>
                <a:latin typeface="+mn-lt"/>
                <a:ea typeface="+mn-ea"/>
                <a:cs typeface="+mn-cs"/>
              </a:rPr>
              <a:t>IoT</a:t>
            </a:r>
            <a:r>
              <a:rPr lang="en-CA" sz="1200" b="0" i="0" kern="1200" dirty="0">
                <a:solidFill>
                  <a:schemeClr val="tx1"/>
                </a:solidFill>
                <a:effectLst/>
                <a:latin typeface="+mn-lt"/>
                <a:ea typeface="+mn-ea"/>
                <a:cs typeface="+mn-cs"/>
              </a:rPr>
              <a:t> devices or index a website or do any other arbitrary computation, you don't need a server to do that -- you just need the compute power available to you over the Internet.”</a:t>
            </a:r>
          </a:p>
          <a:p>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333498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https://bpr.berkeley.edu/wp-content/uploads/2014/12/servers-770x513.jpg</a:t>
            </a:r>
          </a:p>
          <a:p>
            <a:r>
              <a:rPr lang="en-US" dirty="0"/>
              <a:t>S</a:t>
            </a:r>
            <a:r>
              <a:rPr lang="en-CA" dirty="0" err="1"/>
              <a:t>ee</a:t>
            </a:r>
            <a:r>
              <a:rPr lang="en-CA" dirty="0"/>
              <a:t> also server-farm by </a:t>
            </a:r>
            <a:r>
              <a:rPr lang="en-CA" dirty="0" err="1"/>
              <a:t>laboratorio</a:t>
            </a:r>
            <a:r>
              <a:rPr lang="en-CA" dirty="0"/>
              <a:t> </a:t>
            </a:r>
            <a:r>
              <a:rPr lang="en-CA" dirty="0" err="1"/>
              <a:t>linux</a:t>
            </a:r>
            <a:r>
              <a:rPr lang="en-CA" dirty="0"/>
              <a:t> (CC BY-NC-SA 2.0) https://flic.kr/p/SQVdB4</a:t>
            </a:r>
          </a:p>
          <a:p>
            <a:endParaRPr lang="en-US" dirty="0"/>
          </a:p>
          <a:p>
            <a:r>
              <a:rPr lang="en-US" dirty="0"/>
              <a:t>F</a:t>
            </a:r>
            <a:r>
              <a:rPr lang="en-CA" dirty="0"/>
              <a:t>un fact: </a:t>
            </a:r>
            <a:r>
              <a:rPr lang="en-CA" b="1" dirty="0"/>
              <a:t>me.com</a:t>
            </a:r>
            <a:r>
              <a:rPr lang="en-CA" dirty="0"/>
              <a:t> is redirected to </a:t>
            </a:r>
            <a:r>
              <a:rPr lang="en-CA" b="1" dirty="0"/>
              <a:t>https://www.icloud.com/</a:t>
            </a:r>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161609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1284669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Cheap, Fast, Good…you don’t have to pick just two anymore.</a:t>
            </a:r>
          </a:p>
          <a:p>
            <a:endParaRPr lang="en-US" dirty="0"/>
          </a:p>
          <a:p>
            <a:r>
              <a:rPr lang="en-US" dirty="0"/>
              <a:t>However, your data, your programming (IP), your web site, your business, and your livelihood is on someone else’s computer.</a:t>
            </a:r>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1272199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and the following slides are important. </a:t>
            </a:r>
          </a:p>
          <a:p>
            <a:r>
              <a:rPr lang="en-US" dirty="0"/>
              <a:t>Clients and colleagues will expect you to know the "cloud" has different levels of service.</a:t>
            </a:r>
          </a:p>
          <a:p>
            <a:endParaRPr lang="en-US" dirty="0"/>
          </a:p>
          <a:p>
            <a:r>
              <a:rPr lang="en-US" dirty="0"/>
              <a:t>Cloud Computing the practice of “</a:t>
            </a:r>
            <a:r>
              <a:rPr lang="en-US" dirty="0">
                <a:solidFill>
                  <a:schemeClr val="tx2"/>
                </a:solidFill>
              </a:rPr>
              <a:t>using a network of remote servers on the Internet</a:t>
            </a:r>
            <a:r>
              <a:rPr lang="en-US" dirty="0"/>
              <a:t>” to store, manage, and process data, rather than a local server or a personal computer.</a:t>
            </a:r>
          </a:p>
          <a:p>
            <a:r>
              <a:rPr lang="en-CA" dirty="0"/>
              <a:t>provides “</a:t>
            </a:r>
            <a:r>
              <a:rPr lang="en-CA" dirty="0">
                <a:solidFill>
                  <a:schemeClr val="tx2"/>
                </a:solidFill>
              </a:rPr>
              <a:t>shared infrastructure, dev platform, or applications, on demand</a:t>
            </a:r>
            <a:r>
              <a:rPr lang="en-CA" dirty="0"/>
              <a:t>.”</a:t>
            </a:r>
          </a:p>
          <a:p>
            <a:r>
              <a:rPr lang="en-CA" dirty="0"/>
              <a:t>rapidly provisioned (and released) with minimal management effort. Low start up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your data, your programming (Intellectual Property), your web site, your business, and your livelihood is on someone else’s computer.</a:t>
            </a:r>
          </a:p>
          <a:p>
            <a:endParaRPr lang="en-US" dirty="0"/>
          </a:p>
          <a:p>
            <a:r>
              <a:rPr lang="en-US" b="1" dirty="0"/>
              <a:t>https://apprenda.com/library/paas/iaas-paas-saas-explained-compared/</a:t>
            </a:r>
          </a:p>
          <a:p>
            <a:r>
              <a:rPr lang="en-US" b="1" dirty="0"/>
              <a:t>https://www.cloudwards.net/understanding-cloud-terminology-what-does-iaas-paas-and-saas-mean/</a:t>
            </a:r>
          </a:p>
          <a:p>
            <a:r>
              <a:rPr lang="en-US" dirty="0"/>
              <a:t>https://www.salesforce.com/ca/saas/</a:t>
            </a:r>
          </a:p>
          <a:p>
            <a:r>
              <a:rPr lang="en-US" dirty="0"/>
              <a:t>https://getnerdio.com/blog/10-popular-software-service-examples/</a:t>
            </a:r>
          </a:p>
          <a:p>
            <a:endParaRPr lang="en-US" dirty="0"/>
          </a:p>
          <a:p>
            <a:endParaRPr lang="en-US" dirty="0"/>
          </a:p>
        </p:txBody>
      </p:sp>
      <p:sp>
        <p:nvSpPr>
          <p:cNvPr id="4" name="Slide Number Placeholder 3"/>
          <p:cNvSpPr>
            <a:spLocks noGrp="1"/>
          </p:cNvSpPr>
          <p:nvPr>
            <p:ph type="sldNum" sz="quarter" idx="10"/>
          </p:nvPr>
        </p:nvSpPr>
        <p:spPr/>
        <p:txBody>
          <a:bodyPr/>
          <a:lstStyle/>
          <a:p>
            <a:fld id="{3061A86F-B2F3-4774-A492-FBD3589ED611}" type="slidenum">
              <a:rPr lang="en-US" smtClean="0"/>
              <a:t>21</a:t>
            </a:fld>
            <a:endParaRPr lang="en-US"/>
          </a:p>
        </p:txBody>
      </p:sp>
    </p:spTree>
    <p:extLst>
      <p:ext uri="{BB962C8B-B14F-4D97-AF65-F5344CB8AC3E}">
        <p14:creationId xmlns:p14="http://schemas.microsoft.com/office/powerpoint/2010/main" val="2757494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can </a:t>
            </a:r>
            <a:r>
              <a:rPr lang="en-CA" dirty="0"/>
              <a:t>eliminate capital expenditures companies traditionally make to buy their own on-premises hardware, IaaS </a:t>
            </a:r>
            <a:r>
              <a:rPr lang="en-US" dirty="0"/>
              <a:t>can be a complete virtualized computer </a:t>
            </a:r>
            <a:r>
              <a:rPr lang="en-US" dirty="0" err="1"/>
              <a:t>centre</a:t>
            </a:r>
            <a:r>
              <a:rPr lang="en-US" dirty="0"/>
              <a:t>. </a:t>
            </a:r>
          </a:p>
          <a:p>
            <a:r>
              <a:rPr lang="en-US" dirty="0"/>
              <a:t>https://www.itworldcanada.com/article/head-start-helping-amazon-remain-the-top-public-cloud-provider-in-canada/402533</a:t>
            </a:r>
          </a:p>
          <a:p>
            <a:r>
              <a:rPr lang="en-US" dirty="0"/>
              <a:t>https://aws.amazon.com/directconnect/ &lt;– uses "dark fiber"</a:t>
            </a:r>
          </a:p>
          <a:p>
            <a:endParaRPr lang="en-US" dirty="0"/>
          </a:p>
          <a:p>
            <a:r>
              <a:rPr lang="en-CA" dirty="0"/>
              <a:t>With IaaS, a provider supplies the basic compute, storage and networking infrastructure along with the hypervisor (the virtualization layer). ICT admin users must then create virtual machines, install operating systems, support applications and data, and handle all of the configuration and management associated with those tasks. </a:t>
            </a:r>
            <a:r>
              <a:rPr lang="en-US" dirty="0"/>
              <a:t>IaaS does not do much by itself, it is hardware/OS/networking you can use. </a:t>
            </a:r>
            <a:r>
              <a:rPr lang="en-CA" sz="1200" kern="1200" dirty="0">
                <a:solidFill>
                  <a:schemeClr val="tx1"/>
                </a:solidFill>
                <a:effectLst/>
                <a:latin typeface="+mn-lt"/>
                <a:ea typeface="+mn-ea"/>
                <a:cs typeface="+mn-cs"/>
              </a:rPr>
              <a:t>IaaS is anything not on your premises but somehow connected to or supporting your system delivery at a low level.</a:t>
            </a:r>
            <a:endParaRPr lang="en-US" dirty="0"/>
          </a:p>
          <a:p>
            <a:r>
              <a:rPr lang="en-US" dirty="0"/>
              <a:t>https://cloud.google.com/</a:t>
            </a:r>
          </a:p>
          <a:p>
            <a:r>
              <a:rPr lang="en-US" dirty="0"/>
              <a:t>https://aws.amazon.com/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http://www.businessnewsdaily.com/5851-cloud-storage-solutions.html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http://searchcloudcomputing.techtarget.com/definition/Platform-as-a-Service-PaaS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Scaling Up or scalability is the ability to add capacity as your business grows or to deal with peaks in demand (concert tickets, Christmas buying season, weather and news events, US election night: the Canadian Immigration server (www.cic.gc.ca) </a:t>
            </a:r>
            <a:r>
              <a:rPr lang="en-CA" sz="1200" b="0" i="0" kern="1200" dirty="0">
                <a:solidFill>
                  <a:schemeClr val="tx1"/>
                </a:solidFill>
                <a:effectLst/>
                <a:latin typeface="+mn-lt"/>
                <a:ea typeface="+mn-ea"/>
                <a:cs typeface="+mn-cs"/>
              </a:rPr>
              <a:t>crashed as the 2016 November USA election results were rolling in. The site went down about 10:30 p.m. ET that day with intermittent accessibility </a:t>
            </a:r>
            <a:r>
              <a:rPr lang="en-US" sz="1200" b="0" i="0" kern="1200" dirty="0">
                <a:solidFill>
                  <a:schemeClr val="tx1"/>
                </a:solidFill>
                <a:effectLst/>
                <a:latin typeface="+mn-lt"/>
                <a:ea typeface="+mn-ea"/>
                <a:cs typeface="+mn-cs"/>
              </a:rPr>
              <a:t>the next day or two until Americans got used to the idea that Donald Trump would be their new president.</a:t>
            </a:r>
            <a:endParaRPr lang="en-US" dirty="0"/>
          </a:p>
          <a:p>
            <a:endParaRPr lang="en-US" dirty="0"/>
          </a:p>
          <a:p>
            <a:r>
              <a:rPr lang="en-US" dirty="0"/>
              <a:t>Your ISP provides the networking infrastructure (Tier 3 connection to your house, physical nodes, routers, switches, network servers to Tier 2 network providers who then connect to Tier 1 backbones). For the most part, it is up to you how you use it. You hardly know your ISP is there except for your monthly billing. Infrastructure tends to be mostly invisible. Your ISP may provide other additional services but this is IaaS.</a:t>
            </a:r>
          </a:p>
          <a:p>
            <a:endParaRPr lang="en-US" dirty="0"/>
          </a:p>
          <a:p>
            <a:r>
              <a:rPr lang="en-CA" dirty="0"/>
              <a:t>By contrast, IBM Capacity on Demand is a local version of this concept where you can turn on extra server capacity as you need it for your non-cloud infrastructure. It is literally extra CPUs built into the server on your premises which you pay a fee to activate.</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761181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With PaaS, a provider offers more of the application stack than IaaS providers, adding operating systems, middleware (such as databases) and other runtimes into the cloud environment. P</a:t>
            </a:r>
            <a:r>
              <a:rPr lang="en-US" dirty="0" err="1"/>
              <a:t>aaS</a:t>
            </a:r>
            <a:r>
              <a:rPr lang="en-US" dirty="0"/>
              <a:t> can </a:t>
            </a:r>
            <a:r>
              <a:rPr lang="en-CA" dirty="0"/>
              <a:t>eliminate capital expenditures companies traditionally make to buy their own on-premises hardware </a:t>
            </a:r>
            <a:r>
              <a:rPr lang="en-CA" b="1" dirty="0"/>
              <a:t>and </a:t>
            </a:r>
            <a:r>
              <a:rPr lang="en-US" b="1" dirty="0"/>
              <a:t>software</a:t>
            </a:r>
            <a:r>
              <a:rPr lang="en-US" dirty="0"/>
              <a:t>. Conceptually, PaaS is a </a:t>
            </a:r>
            <a:r>
              <a:rPr lang="en-CA" dirty="0"/>
              <a:t>Platform which runs on top of Infrastructure (</a:t>
            </a:r>
            <a:r>
              <a:rPr lang="en-CA" dirty="0" err="1"/>
              <a:t>Iaas</a:t>
            </a:r>
            <a:r>
              <a:rPr lang="en-CA"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PaaS provider builds and supplies a resilient and optimized environment on which users (IT developers and administrators) can install applications and data sets. Developers focus on creating and running applications using the virtual PaaS. IT </a:t>
            </a:r>
            <a:r>
              <a:rPr lang="en-CA"/>
              <a:t>administrators do </a:t>
            </a:r>
            <a:r>
              <a:rPr lang="en-CA" dirty="0"/>
              <a:t>not have to construct and maintain the underlying infrastructure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Many PaaS products are geared toward software development. These platforms offer compute and storage infrastructure, as well as text editing, version management, compiling and testing services that help developers create new software more quickly and efficiently. A PaaS product can also enable development teams to collaborate and work together, regardless of their physical location. </a:t>
            </a:r>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2149480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Conceptually, </a:t>
            </a:r>
            <a:r>
              <a:rPr lang="en-US" dirty="0"/>
              <a:t>SaaS runs on top of a </a:t>
            </a:r>
            <a:r>
              <a:rPr lang="en-CA" dirty="0"/>
              <a:t>Platform which runs on top of Infrastructure.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SaaS: </a:t>
            </a:r>
            <a:r>
              <a:rPr lang="en-CA" i="0" dirty="0"/>
              <a:t>There is software to interface with </a:t>
            </a:r>
            <a:r>
              <a:rPr lang="en-CA" i="1" dirty="0"/>
              <a:t>anything </a:t>
            </a:r>
            <a:r>
              <a:rPr lang="en-CA" i="0" dirty="0"/>
              <a:t>in the cloud (including IaaS and PaaS); don't think of SaaS as </a:t>
            </a:r>
            <a:r>
              <a:rPr lang="en-CA" i="1" dirty="0"/>
              <a:t>just </a:t>
            </a:r>
            <a:r>
              <a:rPr lang="en-CA" i="0" dirty="0"/>
              <a:t>software, think of SaaS as an </a:t>
            </a:r>
            <a:r>
              <a:rPr lang="en-CA" i="1" dirty="0"/>
              <a:t>application that provides sophisticated functionality to end users</a:t>
            </a:r>
            <a:r>
              <a:rPr lang="en-CA" i="0" dirty="0"/>
              <a:t>. "</a:t>
            </a:r>
            <a:r>
              <a:rPr lang="en-CA" sz="1200" b="0" i="0" kern="1200" dirty="0">
                <a:solidFill>
                  <a:schemeClr val="tx1"/>
                </a:solidFill>
                <a:effectLst/>
                <a:latin typeface="+mn-lt"/>
                <a:ea typeface="+mn-ea"/>
                <a:cs typeface="+mn-cs"/>
              </a:rPr>
              <a:t>An application program is a computer program designed to perform a group of coordinated functions, tasks, or activities for the benefit of the user. </a:t>
            </a:r>
            <a:r>
              <a:rPr lang="en-CA" sz="1200" b="0" i="0" u="none" strike="noStrike" kern="1200" dirty="0">
                <a:solidFill>
                  <a:schemeClr val="tx1"/>
                </a:solidFill>
                <a:effectLst/>
                <a:latin typeface="+mn-lt"/>
                <a:ea typeface="+mn-ea"/>
                <a:cs typeface="+mn-cs"/>
                <a:hlinkClick r:id="rId3"/>
              </a:rPr>
              <a:t>Wikipedia</a:t>
            </a:r>
            <a:r>
              <a:rPr lang="en-CA" sz="1200" b="0" i="0" u="none" strike="noStrike" kern="1200" dirty="0">
                <a:solidFill>
                  <a:schemeClr val="tx1"/>
                </a:solidFill>
                <a:effectLst/>
                <a:latin typeface="+mn-lt"/>
                <a:ea typeface="+mn-ea"/>
                <a:cs typeface="+mn-cs"/>
              </a:rPr>
              <a:t>" SaaS does it over the Internet through a browser (or mobile app equivalent) – the only thing on the client end is the User Interface.</a:t>
            </a:r>
            <a:endParaRPr lang="en-US" i="0" dirty="0"/>
          </a:p>
          <a:p>
            <a:endParaRPr lang="en-US" dirty="0"/>
          </a:p>
          <a:p>
            <a:r>
              <a:rPr lang="en-US" dirty="0"/>
              <a:t>Used for Personal software delivery: having your own MS-Office products without managing installation and maintenance on your own machine.</a:t>
            </a:r>
          </a:p>
          <a:p>
            <a:r>
              <a:rPr lang="en-US" dirty="0"/>
              <a:t>More and more, SaaS is cooperative processing where people collaborate on documents and information centrally rather than the email attachment nightmare of distribution, version control, and amalgamation of revisions from individual documents.</a:t>
            </a:r>
          </a:p>
          <a:p>
            <a:endParaRPr lang="en-US" dirty="0"/>
          </a:p>
          <a:p>
            <a:r>
              <a:rPr lang="en-US" dirty="0"/>
              <a:t>Your ISP provides email –SaaS -- @theirDomain.ca to keep you as a customer. You could run your own email server with a permanent IP address but why bother?…unless you are Hillary Clinton and don’t trust the U.S. </a:t>
            </a:r>
            <a:r>
              <a:rPr lang="en-US" dirty="0" err="1"/>
              <a:t>gov</a:t>
            </a:r>
            <a:r>
              <a:rPr lang="en-US" dirty="0"/>
              <a:t> servers </a:t>
            </a:r>
            <a:r>
              <a:rPr lang="en-US" i="1" dirty="0"/>
              <a:t>and</a:t>
            </a:r>
            <a:r>
              <a:rPr lang="en-US" dirty="0"/>
              <a:t> don’t mind losing an election.</a:t>
            </a:r>
          </a:p>
          <a:p>
            <a:endParaRPr lang="en-US" dirty="0"/>
          </a:p>
          <a:p>
            <a:r>
              <a:rPr lang="en-US" dirty="0"/>
              <a:t>Office 365 Delve, Google Apps.</a:t>
            </a:r>
          </a:p>
          <a:p>
            <a:r>
              <a:rPr lang="en-US" dirty="0"/>
              <a:t>https://support.office.com/en-us/delve</a:t>
            </a:r>
          </a:p>
          <a:p>
            <a:r>
              <a:rPr lang="en-CA" sz="1200" b="0" i="0" kern="1200" dirty="0">
                <a:solidFill>
                  <a:schemeClr val="tx1"/>
                </a:solidFill>
                <a:effectLst/>
                <a:latin typeface="+mn-lt"/>
                <a:ea typeface="+mn-ea"/>
                <a:cs typeface="+mn-cs"/>
              </a:rPr>
              <a:t>Microsoft Office 365 is a combined application provided by Microsoft consisting of Microsoft Office Online (for Windows and OS X), Exchange (email), SharePoint (file repository/sharing), and storage space on OneDrive.</a:t>
            </a:r>
          </a:p>
          <a:p>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3263609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is something invented after you were born. </a:t>
            </a:r>
          </a:p>
          <a:p>
            <a:r>
              <a:rPr lang="en-US" dirty="0"/>
              <a:t>Before that, technology was part of the ecosystem, part of reality, it </a:t>
            </a:r>
            <a:r>
              <a:rPr lang="en-US" i="1" dirty="0"/>
              <a:t>was already there…</a:t>
            </a:r>
            <a:r>
              <a:rPr lang="en-US" i="0" dirty="0"/>
              <a:t>like oxygen, it was something you breathed in</a:t>
            </a:r>
            <a:r>
              <a:rPr lang="en-US" i="1" dirty="0"/>
              <a:t>. </a:t>
            </a:r>
            <a:r>
              <a:rPr lang="en-US" i="0" dirty="0"/>
              <a:t>New technology is something you adapt to.</a:t>
            </a:r>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321332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P2P is </a:t>
            </a:r>
            <a:r>
              <a:rPr lang="en-CA" sz="1200" b="1" i="0" kern="1200" dirty="0">
                <a:solidFill>
                  <a:schemeClr val="tx1"/>
                </a:solidFill>
                <a:effectLst/>
                <a:latin typeface="+mn-lt"/>
                <a:ea typeface="+mn-ea"/>
                <a:cs typeface="+mn-cs"/>
              </a:rPr>
              <a:t>Decentralized computing. It is also the architecture of networks themselves. There is no “boss”, just organizational cooperation on standards.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Disadvantages:</a:t>
            </a:r>
            <a:r>
              <a:rPr lang="en-US" sz="1200" b="0" i="0" kern="1200" dirty="0">
                <a:solidFill>
                  <a:schemeClr val="tx1"/>
                </a:solidFill>
                <a:effectLst/>
                <a:latin typeface="+mn-lt"/>
                <a:ea typeface="+mn-ea"/>
                <a:cs typeface="+mn-cs"/>
              </a:rPr>
              <a:t> there is no central authority to arbitrate disputes, balancing open cooperation (peering) with individual security is hard.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Performance &amp; reliability: if too many peers go offline, the overall P2P system will no longer work as well, e.g. bit torrent file sharing.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all the peers must work cooperatively, scalability becomes an </a:t>
            </a:r>
            <a:r>
              <a:rPr lang="en-CA" sz="1200" b="0" i="0" kern="1200" dirty="0">
                <a:solidFill>
                  <a:schemeClr val="tx1"/>
                </a:solidFill>
                <a:effectLst/>
                <a:latin typeface="+mn-lt"/>
                <a:ea typeface="+mn-ea"/>
                <a:cs typeface="+mn-cs"/>
              </a:rPr>
              <a:t>N-squared problem: every peer must talk to every other peer; with N peers, there are N-squared conversations.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Before Bitcoin, to use digital money, we needed a trusted third-party to keep a ledger of how much each of us has and owes, e.g. banks and credit card companies.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blockchain technology, </a:t>
            </a:r>
            <a:r>
              <a:rPr lang="en-CA" sz="1200" b="0" i="0" kern="1200" dirty="0">
                <a:solidFill>
                  <a:schemeClr val="tx1"/>
                </a:solidFill>
                <a:effectLst/>
                <a:latin typeface="+mn-lt"/>
                <a:ea typeface="+mn-ea"/>
                <a:cs typeface="+mn-cs"/>
              </a:rPr>
              <a:t>a trusted third-party is not needed. Blockchain works on a </a:t>
            </a:r>
            <a:r>
              <a:rPr lang="en-CA" sz="1200" b="0" i="0" u="none" strike="noStrike" kern="1200" dirty="0">
                <a:solidFill>
                  <a:schemeClr val="tx1"/>
                </a:solidFill>
                <a:effectLst/>
                <a:latin typeface="+mn-lt"/>
                <a:ea typeface="+mn-ea"/>
                <a:cs typeface="+mn-cs"/>
                <a:hlinkClick r:id="rId3" tooltip="Distributed database"/>
              </a:rPr>
              <a:t>distributed database</a:t>
            </a:r>
            <a:r>
              <a:rPr lang="en-CA" sz="1200" b="0" i="0" kern="1200" dirty="0">
                <a:solidFill>
                  <a:schemeClr val="tx1"/>
                </a:solidFill>
                <a:effectLst/>
                <a:latin typeface="+mn-lt"/>
                <a:ea typeface="+mn-ea"/>
                <a:cs typeface="+mn-cs"/>
              </a:rPr>
              <a:t> that maintains a continuously-growing list of ordered </a:t>
            </a:r>
            <a:r>
              <a:rPr lang="en-CA" sz="1200" b="0" i="0" u="none" strike="noStrike" kern="1200" dirty="0">
                <a:solidFill>
                  <a:schemeClr val="tx1"/>
                </a:solidFill>
                <a:effectLst/>
                <a:latin typeface="+mn-lt"/>
                <a:ea typeface="+mn-ea"/>
                <a:cs typeface="+mn-cs"/>
                <a:hlinkClick r:id="rId4" tooltip="Record (computer science)"/>
              </a:rPr>
              <a:t>records</a:t>
            </a:r>
            <a:r>
              <a:rPr lang="en-CA" sz="1200" b="0" i="0" kern="1200" dirty="0">
                <a:solidFill>
                  <a:schemeClr val="tx1"/>
                </a:solidFill>
                <a:effectLst/>
                <a:latin typeface="+mn-lt"/>
                <a:ea typeface="+mn-ea"/>
                <a:cs typeface="+mn-cs"/>
              </a:rPr>
              <a:t> called </a:t>
            </a:r>
            <a:r>
              <a:rPr lang="en-CA" sz="1200" b="0" i="1" kern="1200" dirty="0">
                <a:solidFill>
                  <a:schemeClr val="tx1"/>
                </a:solidFill>
                <a:effectLst/>
                <a:latin typeface="+mn-lt"/>
                <a:ea typeface="+mn-ea"/>
                <a:cs typeface="+mn-cs"/>
              </a:rPr>
              <a:t>blocks</a:t>
            </a:r>
            <a:r>
              <a:rPr lang="en-CA" sz="1200" b="0" i="0" kern="1200" dirty="0">
                <a:solidFill>
                  <a:schemeClr val="tx1"/>
                </a:solidFill>
                <a:effectLst/>
                <a:latin typeface="+mn-lt"/>
                <a:ea typeface="+mn-ea"/>
                <a:cs typeface="+mn-cs"/>
              </a:rPr>
              <a:t>. Each block contains a </a:t>
            </a:r>
            <a:r>
              <a:rPr lang="en-CA" sz="1200" b="0" i="0" u="none" strike="noStrike" kern="1200" dirty="0">
                <a:solidFill>
                  <a:schemeClr val="tx1"/>
                </a:solidFill>
                <a:effectLst/>
                <a:latin typeface="+mn-lt"/>
                <a:ea typeface="+mn-ea"/>
                <a:cs typeface="+mn-cs"/>
                <a:hlinkClick r:id="rId5" tooltip="Trusted timestamping"/>
              </a:rPr>
              <a:t>timestamp</a:t>
            </a:r>
            <a:r>
              <a:rPr lang="en-CA" sz="1200" b="0" i="0" kern="1200" dirty="0">
                <a:solidFill>
                  <a:schemeClr val="tx1"/>
                </a:solidFill>
                <a:effectLst/>
                <a:latin typeface="+mn-lt"/>
                <a:ea typeface="+mn-ea"/>
                <a:cs typeface="+mn-cs"/>
              </a:rPr>
              <a:t> and a link to a previous block.</a:t>
            </a:r>
            <a:r>
              <a:rPr lang="en-CA" sz="1200" b="0" i="0" u="none" strike="noStrike" kern="1200" baseline="30000" dirty="0">
                <a:solidFill>
                  <a:schemeClr val="tx1"/>
                </a:solidFill>
                <a:effectLst/>
                <a:latin typeface="+mn-lt"/>
                <a:ea typeface="+mn-ea"/>
                <a:cs typeface="+mn-cs"/>
                <a:hlinkClick r:id="rId6"/>
              </a:rPr>
              <a:t>[6]</a:t>
            </a:r>
            <a:r>
              <a:rPr lang="en-CA" sz="1200" b="0" i="0" kern="1200" dirty="0">
                <a:solidFill>
                  <a:schemeClr val="tx1"/>
                </a:solidFill>
                <a:effectLst/>
                <a:latin typeface="+mn-lt"/>
                <a:ea typeface="+mn-ea"/>
                <a:cs typeface="+mn-cs"/>
              </a:rPr>
              <a:t> By design blockchains are inherently resistant to modification of the data — once recorded, the data in a block cannot be altered retroactively. </a:t>
            </a:r>
          </a:p>
          <a:p>
            <a:endParaRPr lang="en-CA" dirty="0"/>
          </a:p>
          <a:p>
            <a:r>
              <a:rPr lang="en-CA" dirty="0"/>
              <a:t>Through the use of a peer-to-peer network and a distributed timestamping server, a blockchain database is managed autonomously. It is a </a:t>
            </a:r>
            <a:r>
              <a:rPr lang="en-CA" sz="1200" b="0" i="0" kern="1200" dirty="0">
                <a:solidFill>
                  <a:schemeClr val="tx1"/>
                </a:solidFill>
                <a:effectLst/>
                <a:latin typeface="+mn-lt"/>
                <a:ea typeface="+mn-ea"/>
                <a:cs typeface="+mn-cs"/>
              </a:rPr>
              <a:t>distributed </a:t>
            </a:r>
            <a:r>
              <a:rPr lang="en-CA" sz="1200" b="0" i="0" kern="1200" dirty="0" err="1">
                <a:solidFill>
                  <a:schemeClr val="tx1"/>
                </a:solidFill>
                <a:effectLst/>
                <a:latin typeface="+mn-lt"/>
                <a:ea typeface="+mn-ea"/>
                <a:cs typeface="+mn-cs"/>
              </a:rPr>
              <a:t>trustless</a:t>
            </a:r>
            <a:r>
              <a:rPr lang="en-CA" sz="1200" b="0" i="0" kern="1200" dirty="0">
                <a:solidFill>
                  <a:schemeClr val="tx1"/>
                </a:solidFill>
                <a:effectLst/>
                <a:latin typeface="+mn-lt"/>
                <a:ea typeface="+mn-ea"/>
                <a:cs typeface="+mn-cs"/>
              </a:rPr>
              <a:t> consensus of who has what.</a:t>
            </a:r>
          </a:p>
          <a:p>
            <a:r>
              <a:rPr lang="en-US" sz="1200" b="0" i="0" kern="1200" dirty="0">
                <a:solidFill>
                  <a:schemeClr val="tx1"/>
                </a:solidFill>
                <a:effectLst/>
                <a:latin typeface="+mn-lt"/>
                <a:ea typeface="+mn-ea"/>
                <a:cs typeface="+mn-cs"/>
              </a:rPr>
              <a:t>C</a:t>
            </a:r>
            <a:r>
              <a:rPr lang="en-CA" sz="1200" b="0" i="0" kern="1200" dirty="0" err="1">
                <a:solidFill>
                  <a:schemeClr val="tx1"/>
                </a:solidFill>
                <a:effectLst/>
                <a:latin typeface="+mn-lt"/>
                <a:ea typeface="+mn-ea"/>
                <a:cs typeface="+mn-cs"/>
              </a:rPr>
              <a:t>onsensus</a:t>
            </a:r>
            <a:r>
              <a:rPr lang="en-CA" sz="1200" b="0" i="0" kern="1200" dirty="0">
                <a:solidFill>
                  <a:schemeClr val="tx1"/>
                </a:solidFill>
                <a:effectLst/>
                <a:latin typeface="+mn-lt"/>
                <a:ea typeface="+mn-ea"/>
                <a:cs typeface="+mn-cs"/>
              </a:rPr>
              <a:t>: For me to send or receive money, I must recognize what’s presented to me really is money, and I must also know that everyone else will also recognize it as such. A medium of exchange is something we both agree as having the same value.</a:t>
            </a:r>
          </a:p>
          <a:p>
            <a:r>
              <a:rPr lang="en-CA" sz="1200" b="0" i="0" kern="1200" dirty="0">
                <a:solidFill>
                  <a:schemeClr val="tx1"/>
                </a:solidFill>
                <a:effectLst/>
                <a:latin typeface="+mn-lt"/>
                <a:ea typeface="+mn-ea"/>
                <a:cs typeface="+mn-cs"/>
              </a:rPr>
              <a:t>Distributed: the system of peers must ensure consistency, that is when a transfer is made using the information supplied by one of the nodes it must be correctly reflected in all other nodes. There is no single source of "truth", everyone shares (and can individually verify) the same truth.</a:t>
            </a:r>
          </a:p>
          <a:p>
            <a:r>
              <a:rPr lang="en-US" dirty="0"/>
              <a:t>Trustless: you cannot trust any one peer but you can trust all the peers together. </a:t>
            </a:r>
            <a:r>
              <a:rPr lang="en-CA" sz="1200" b="0" i="0" kern="1200" dirty="0">
                <a:solidFill>
                  <a:schemeClr val="tx1"/>
                </a:solidFill>
                <a:effectLst/>
                <a:latin typeface="+mn-lt"/>
                <a:ea typeface="+mn-ea"/>
                <a:cs typeface="+mn-cs"/>
              </a:rPr>
              <a:t> Peers perform work required to create consensus for the entire network, keeping the network sufficiently large that circumventing it becomes very expensive: a malicious peer would need enough computing power to compete with the entire existing network of peer to override consensus.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https://keepingstock.net/explaining-blockchain-how-proof-of-work-enables-trustless-consensus-2abed27f0845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https://hackernoon.com/blockchains-dont-scale-not-today-at-least-but-there-s-hope-2cb43946551a …</a:t>
            </a:r>
          </a:p>
          <a:p>
            <a:r>
              <a:rPr lang="en-CA" sz="1200" b="1" i="0" kern="1200" dirty="0">
                <a:solidFill>
                  <a:schemeClr val="tx1"/>
                </a:solidFill>
                <a:effectLst/>
                <a:latin typeface="+mn-lt"/>
                <a:ea typeface="+mn-ea"/>
                <a:cs typeface="+mn-cs"/>
              </a:rPr>
              <a:t>Why isn’t the blockchain scalable?</a:t>
            </a:r>
          </a:p>
          <a:p>
            <a:r>
              <a:rPr lang="en-CA" sz="1200" b="1" i="0" kern="1200" dirty="0">
                <a:solidFill>
                  <a:schemeClr val="tx1"/>
                </a:solidFill>
                <a:effectLst/>
                <a:latin typeface="+mn-lt"/>
                <a:ea typeface="+mn-ea"/>
                <a:cs typeface="+mn-cs"/>
              </a:rPr>
              <a:t>Currently, all blockchain consensus protocols (</a:t>
            </a:r>
            <a:r>
              <a:rPr lang="en-CA" sz="1200" b="1" i="0" kern="1200" dirty="0" err="1">
                <a:solidFill>
                  <a:schemeClr val="tx1"/>
                </a:solidFill>
                <a:effectLst/>
                <a:latin typeface="+mn-lt"/>
                <a:ea typeface="+mn-ea"/>
                <a:cs typeface="+mn-cs"/>
              </a:rPr>
              <a:t>eg</a:t>
            </a:r>
            <a:r>
              <a:rPr lang="en-CA" sz="1200" b="1" i="0" kern="1200" dirty="0">
                <a:solidFill>
                  <a:schemeClr val="tx1"/>
                </a:solidFill>
                <a:effectLst/>
                <a:latin typeface="+mn-lt"/>
                <a:ea typeface="+mn-ea"/>
                <a:cs typeface="+mn-cs"/>
              </a:rPr>
              <a:t>. Bitcoin, Ethereum, Ripple, </a:t>
            </a:r>
            <a:r>
              <a:rPr lang="en-CA" sz="1200" b="1" i="0" kern="1200" dirty="0" err="1">
                <a:solidFill>
                  <a:schemeClr val="tx1"/>
                </a:solidFill>
                <a:effectLst/>
                <a:latin typeface="+mn-lt"/>
                <a:ea typeface="+mn-ea"/>
                <a:cs typeface="+mn-cs"/>
              </a:rPr>
              <a:t>Tendermint</a:t>
            </a:r>
            <a:r>
              <a:rPr lang="en-CA" sz="1200" b="1" i="0" kern="1200" dirty="0">
                <a:solidFill>
                  <a:schemeClr val="tx1"/>
                </a:solidFill>
                <a:effectLst/>
                <a:latin typeface="+mn-lt"/>
                <a:ea typeface="+mn-ea"/>
                <a:cs typeface="+mn-cs"/>
              </a:rPr>
              <a:t>) have a challenging limitation: every fully participating node in the network must process every transaction</a:t>
            </a:r>
            <a:r>
              <a:rPr lang="en-CA" sz="1200" b="0" i="0" kern="1200" dirty="0">
                <a:solidFill>
                  <a:schemeClr val="tx1"/>
                </a:solidFill>
                <a:effectLst/>
                <a:latin typeface="+mn-lt"/>
                <a:ea typeface="+mn-ea"/>
                <a:cs typeface="+mn-cs"/>
              </a:rPr>
              <a:t>. Recall that blockchains have one inherent critical characteristic — “decentralization” — which means that every single node on the network processes every transaction and maintains a copy of the entire state.</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While a decentralization consensus mechanism offers some critical benefits, such as fault tolerance, a strong guarantee of security, political neutrality, and authenticity, it comes at the cost of scalability. The number of transactions the blockchain can process can never exceed that of a single node that is participating in the network. In fact, the blockchain actually gets weaker as more nodes are added to its network because of the inter-node latency that logarithmically increases with every additional node.</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In a traditional database system, the solution to scalability is to add more servers (i.e. compute power) to handle the added transactions. In the decentralized blockchain world where every node needs to process and validate every transaction, it would require us to add more compute to every node for the network to get faster. Having no control over every public node in the network leaves us in a pickle.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ee</a:t>
            </a:r>
            <a:r>
              <a:rPr lang="en-CA" sz="1200" b="0" i="0" kern="1200" dirty="0">
                <a:solidFill>
                  <a:schemeClr val="tx1"/>
                </a:solidFill>
                <a:effectLst/>
                <a:latin typeface="+mn-lt"/>
                <a:ea typeface="+mn-ea"/>
                <a:cs typeface="+mn-cs"/>
              </a:rPr>
              <a:t> </a:t>
            </a:r>
            <a:r>
              <a:rPr lang="en-US" sz="1200" dirty="0"/>
              <a:t>(www.computerworld.com/article/2588287/networking/peer-to-peer-network.html)</a:t>
            </a:r>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355483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Deliberate file sharing via FTP or torrents</a:t>
            </a:r>
          </a:p>
          <a:p>
            <a:r>
              <a:rPr lang="en-US" dirty="0"/>
              <a:t>Vs</a:t>
            </a:r>
          </a:p>
          <a:p>
            <a:r>
              <a:rPr lang="en-US" dirty="0"/>
              <a:t>Automatic or synchronized file sharing via cloud services such as OneDrive and Sync</a:t>
            </a:r>
          </a:p>
          <a:p>
            <a:endParaRPr lang="en-US" dirty="0"/>
          </a:p>
          <a:p>
            <a:r>
              <a:rPr lang="en-US" dirty="0"/>
              <a:t>See https://www.cloudwards.net/online-storage-vs-online-backup-whats-the-difference/ </a:t>
            </a:r>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3111265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Canada has charged</a:t>
            </a:r>
            <a:r>
              <a:rPr lang="en-CA" baseline="0" dirty="0"/>
              <a:t> a levy (AKA tariff) on </a:t>
            </a:r>
            <a:r>
              <a:rPr lang="en-CA" sz="1200" b="0" i="0" kern="1200" dirty="0">
                <a:solidFill>
                  <a:schemeClr val="tx1"/>
                </a:solidFill>
                <a:effectLst/>
                <a:latin typeface="+mn-lt"/>
                <a:ea typeface="+mn-ea"/>
                <a:cs typeface="+mn-cs"/>
              </a:rPr>
              <a:t>"blank audio recording media“, effectively </a:t>
            </a:r>
            <a:r>
              <a:rPr lang="en-CA" baseline="0" dirty="0"/>
              <a:t>blank CDs since 1997 (0.29/disc)</a:t>
            </a:r>
            <a:r>
              <a:rPr lang="en-CA" sz="1200" b="0" i="0" kern="1200" dirty="0">
                <a:solidFill>
                  <a:schemeClr val="tx1"/>
                </a:solidFill>
                <a:effectLst/>
                <a:latin typeface="+mn-lt"/>
                <a:ea typeface="+mn-ea"/>
                <a:cs typeface="+mn-cs"/>
              </a:rPr>
              <a:t>  “Part VIII of the </a:t>
            </a:r>
            <a:r>
              <a:rPr lang="en-CA" sz="1200" b="0" i="1" kern="1200" dirty="0">
                <a:solidFill>
                  <a:schemeClr val="tx1"/>
                </a:solidFill>
                <a:effectLst/>
                <a:latin typeface="+mn-lt"/>
                <a:ea typeface="+mn-ea"/>
                <a:cs typeface="+mn-cs"/>
              </a:rPr>
              <a:t>Copyright Act</a:t>
            </a:r>
            <a:r>
              <a:rPr lang="en-CA" sz="1200" b="0" i="0" kern="1200" dirty="0">
                <a:solidFill>
                  <a:schemeClr val="tx1"/>
                </a:solidFill>
                <a:effectLst/>
                <a:latin typeface="+mn-lt"/>
                <a:ea typeface="+mn-ea"/>
                <a:cs typeface="+mn-cs"/>
              </a:rPr>
              <a:t> allows consumers to copy recorded music for their own personal use.  In exchange, the private copying levy was created to compensate music rights holders for private copies made of their music.</a:t>
            </a:r>
            <a:r>
              <a:rPr lang="en-US" sz="1200" b="0" i="0" kern="1200" baseline="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 </a:t>
            </a:r>
            <a:r>
              <a:rPr lang="en-CA" baseline="0" dirty="0"/>
              <a:t>http://www.cpcc.ca/en/  http://www.cpcc.ca/en/frequently-asked-questions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Music players such as </a:t>
            </a:r>
            <a:r>
              <a:rPr lang="en-US" sz="1200" b="0" i="0" kern="1200" baseline="0" dirty="0" err="1">
                <a:solidFill>
                  <a:schemeClr val="tx1"/>
                </a:solidFill>
                <a:effectLst/>
                <a:latin typeface="+mn-lt"/>
                <a:ea typeface="+mn-ea"/>
                <a:cs typeface="+mn-cs"/>
              </a:rPr>
              <a:t>i</a:t>
            </a:r>
            <a:r>
              <a:rPr lang="en-CA" sz="1200" b="0" i="0" kern="1200" baseline="0" dirty="0">
                <a:solidFill>
                  <a:schemeClr val="tx1"/>
                </a:solidFill>
                <a:effectLst/>
                <a:latin typeface="+mn-lt"/>
                <a:ea typeface="+mn-ea"/>
                <a:cs typeface="+mn-cs"/>
              </a:rPr>
              <a:t>Pods and memory cards do </a:t>
            </a:r>
            <a:r>
              <a:rPr lang="en-CA" sz="1200" b="0" i="0" kern="1200" dirty="0">
                <a:solidFill>
                  <a:schemeClr val="tx1"/>
                </a:solidFill>
                <a:effectLst/>
                <a:latin typeface="+mn-lt"/>
                <a:ea typeface="+mn-ea"/>
                <a:cs typeface="+mn-cs"/>
              </a:rPr>
              <a:t>not qualify as an "audio recording medium".</a:t>
            </a: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levy is collected regardless of the purchaser's end use of the media. https://en.wikipedia.org/wiki/Private_copying_levy#Canada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a:t>
            </a:r>
            <a:r>
              <a:rPr lang="en-CA" sz="1200" b="0" i="0" kern="1200" dirty="0">
                <a:solidFill>
                  <a:schemeClr val="tx1"/>
                </a:solidFill>
                <a:effectLst/>
                <a:latin typeface="+mn-lt"/>
                <a:ea typeface="+mn-ea"/>
                <a:cs typeface="+mn-cs"/>
              </a:rPr>
              <a:t>he IT industry made major contributions to the music industry when CDs were a common backup and distribution medium for files.</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https://en.wikipedia.org/wiki/Copyright_Modernization_Act</a:t>
            </a:r>
          </a:p>
          <a:p>
            <a:r>
              <a:rPr lang="en-CA" baseline="0" dirty="0"/>
              <a:t>http://www.barrysookman.com/2012/11/07/change-and-the-copyright-modernization-act/ </a:t>
            </a:r>
          </a:p>
          <a:p>
            <a:r>
              <a:rPr lang="en-CA" baseline="0" dirty="0"/>
              <a:t>http://www.barrysookman.com/2011/10/03/some-observations-on-bill-c-11-the-copyright-modernization-act/</a:t>
            </a:r>
          </a:p>
          <a:p>
            <a:r>
              <a:rPr lang="en-CA" baseline="0" dirty="0"/>
              <a:t>http://www.huffingtonpost.ca/2015/01/08/michael-geist-copyright-modernization-act_n_6436584.html</a:t>
            </a:r>
          </a:p>
          <a:p>
            <a:r>
              <a:rPr lang="en-CA" baseline="0" dirty="0"/>
              <a:t>http://business.financialpost.com/fp-tech-desk/pirates-in-your-neighbourhood-how-new-online-copyright-infringement-laws-are-affecting-canadians-one-year-later?__lsa=181b-aac5</a:t>
            </a:r>
          </a:p>
          <a:p>
            <a:endParaRPr lang="en-CA" baseline="0" dirty="0"/>
          </a:p>
        </p:txBody>
      </p:sp>
      <p:sp>
        <p:nvSpPr>
          <p:cNvPr id="4" name="Slide Number Placeholder 3"/>
          <p:cNvSpPr>
            <a:spLocks noGrp="1"/>
          </p:cNvSpPr>
          <p:nvPr>
            <p:ph type="sldNum" sz="quarter" idx="10"/>
          </p:nvPr>
        </p:nvSpPr>
        <p:spPr/>
        <p:txBody>
          <a:bodyPr/>
          <a:lstStyle/>
          <a:p>
            <a:fld id="{3061A86F-B2F3-4774-A492-FBD3589ED611}" type="slidenum">
              <a:rPr lang="en-US" smtClean="0"/>
              <a:t>28</a:t>
            </a:fld>
            <a:endParaRPr lang="en-US"/>
          </a:p>
        </p:txBody>
      </p:sp>
    </p:spTree>
    <p:extLst>
      <p:ext uri="{BB962C8B-B14F-4D97-AF65-F5344CB8AC3E}">
        <p14:creationId xmlns:p14="http://schemas.microsoft.com/office/powerpoint/2010/main" val="1271526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67801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2394347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solidFill>
                  <a:schemeClr val="tx2"/>
                </a:solidFill>
              </a:rPr>
              <a:t>Student Center is truly a client application, it just </a:t>
            </a:r>
            <a:r>
              <a:rPr lang="en-US" i="1" dirty="0">
                <a:solidFill>
                  <a:schemeClr val="tx2"/>
                </a:solidFill>
              </a:rPr>
              <a:t>looks like </a:t>
            </a:r>
            <a:r>
              <a:rPr lang="en-US" dirty="0">
                <a:solidFill>
                  <a:schemeClr val="tx2"/>
                </a:solidFill>
              </a:rPr>
              <a:t>a browser application. Woe is anyone who uses the back button. It is a self-contained JavaScript application that is run inside a browser but </a:t>
            </a:r>
            <a:r>
              <a:rPr lang="en-US" i="1" dirty="0">
                <a:solidFill>
                  <a:schemeClr val="tx2"/>
                </a:solidFill>
              </a:rPr>
              <a:t>it is not a web app not does it use web pages</a:t>
            </a:r>
            <a:r>
              <a:rPr lang="en-US" i="0" dirty="0">
                <a:solidFill>
                  <a:schemeClr val="tx2"/>
                </a:solidFill>
              </a:rPr>
              <a:t>.</a:t>
            </a:r>
          </a:p>
          <a:p>
            <a:endParaRPr lang="en-US" i="0" dirty="0">
              <a:solidFill>
                <a:schemeClr val="tx2"/>
              </a:solidFill>
            </a:endParaRPr>
          </a:p>
          <a:p>
            <a:r>
              <a:rPr lang="en-US" i="0" dirty="0">
                <a:solidFill>
                  <a:schemeClr val="tx2"/>
                </a:solidFill>
              </a:rPr>
              <a:t>A locally installed Outlook application is sophisticated standalone client software that uses a server for sending/receiving email. It mirrors the email content on the client to match the server. The local application offers fast and sophisticated user interface and searching capabilities. This is distinctly different from Outlook running in a browser as part of Office 365 where nothing is stored on the client side; the server offers slow and slightly less sophisticated user interface and searching capabilities delivered through a browser.</a:t>
            </a:r>
          </a:p>
          <a:p>
            <a:endParaRPr lang="en-US" i="0" dirty="0">
              <a:solidFill>
                <a:schemeClr val="tx2"/>
              </a:solidFill>
            </a:endParaRPr>
          </a:p>
          <a:p>
            <a:r>
              <a:rPr lang="en-US" i="0" dirty="0">
                <a:solidFill>
                  <a:schemeClr val="tx2"/>
                </a:solidFill>
              </a:rPr>
              <a:t>A native app on a mobile device is a client application that interacts with a server (often an advertising and “in-app purchase” server).</a:t>
            </a:r>
            <a:endParaRPr lang="en-US" dirty="0">
              <a:solidFill>
                <a:schemeClr val="tx2"/>
              </a:solidFill>
            </a:endParaRPr>
          </a:p>
          <a:p>
            <a:endParaRPr lang="en-US" dirty="0">
              <a:solidFill>
                <a:schemeClr val="tx2"/>
              </a:solidFill>
            </a:endParaRPr>
          </a:p>
          <a:p>
            <a:r>
              <a:rPr lang="en-US" dirty="0">
                <a:solidFill>
                  <a:schemeClr val="tx2"/>
                </a:solidFill>
              </a:rPr>
              <a:t>fault tolerance, load balancing, and high security are usually thought of as server side issues generally dealt with by various forms of redundancy.</a:t>
            </a:r>
          </a:p>
          <a:p>
            <a:r>
              <a:rPr lang="en-US" dirty="0">
                <a:solidFill>
                  <a:schemeClr val="tx2"/>
                </a:solidFill>
              </a:rPr>
              <a:t>Smart clients can also contribute to these aspects…next slide.</a:t>
            </a:r>
          </a:p>
          <a:p>
            <a:endParaRPr lang="en-US" dirty="0">
              <a:solidFill>
                <a:schemeClr val="tx2"/>
              </a:solidFill>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2923855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Napster started 1999, based on P2P. Its “</a:t>
            </a:r>
            <a:r>
              <a:rPr lang="en-CA" dirty="0">
                <a:solidFill>
                  <a:schemeClr val="tx2"/>
                </a:solidFill>
              </a:rPr>
              <a:t>central database stored the location of all music files</a:t>
            </a:r>
            <a:r>
              <a:rPr lang="en-CA" dirty="0"/>
              <a:t>” (MP3). Individuals could request a song and the server would provide the location. “</a:t>
            </a:r>
            <a:r>
              <a:rPr lang="en-CA" dirty="0">
                <a:solidFill>
                  <a:schemeClr val="tx2"/>
                </a:solidFill>
              </a:rPr>
              <a:t>Peer computer would download the file directly to the requester</a:t>
            </a:r>
            <a:r>
              <a:rPr lang="en-CA" dirty="0"/>
              <a:t>.” Napster completely disrupted the music distribution business very quickly. As a result, it was sued by performers and other larger organizations. Napster ceased operations in 2002. It was reopened as an online store in 2006. Was bought by Best Buy in 2008 and sold to Rhapsody in 2011.</a:t>
            </a:r>
            <a:endParaRPr lang="en-US" dirty="0"/>
          </a:p>
          <a:p>
            <a:endParaRPr lang="en-CA" dirty="0"/>
          </a:p>
          <a:p>
            <a:r>
              <a:rPr lang="en-CA" dirty="0" err="1"/>
              <a:t>BitTorrent</a:t>
            </a:r>
            <a:r>
              <a:rPr lang="en-CA" dirty="0"/>
              <a:t>, since 2001, is a decentralized Peer-to-peer (P2P) architecture where portions of files can be exchanged. </a:t>
            </a:r>
            <a:r>
              <a:rPr lang="en-CA" sz="1200" b="0" i="0" kern="1200" dirty="0">
                <a:solidFill>
                  <a:schemeClr val="tx1"/>
                </a:solidFill>
                <a:effectLst/>
                <a:latin typeface="+mn-lt"/>
                <a:ea typeface="+mn-ea"/>
                <a:cs typeface="+mn-cs"/>
              </a:rPr>
              <a:t>Several factors contributed to the widespread adoption and facilitation of peer-to-peer file sharing. These included increasing Internet bandwidth, the widespread digitization of physical media, and the increasing capabilities of residential personal computers. </a:t>
            </a:r>
            <a:endParaRPr lang="en-CA" dirty="0"/>
          </a:p>
          <a:p>
            <a:endParaRPr lang="en-US" dirty="0"/>
          </a:p>
          <a:p>
            <a:r>
              <a:rPr lang="en-US" dirty="0"/>
              <a:t>P2P is not just for illegal file sharing, cracks, and warez. </a:t>
            </a:r>
            <a:r>
              <a:rPr lang="en-CA" sz="1200" b="0" i="0" kern="1200" dirty="0">
                <a:solidFill>
                  <a:schemeClr val="tx1"/>
                </a:solidFill>
                <a:effectLst/>
                <a:latin typeface="+mn-lt"/>
                <a:ea typeface="+mn-ea"/>
                <a:cs typeface="+mn-cs"/>
              </a:rPr>
              <a:t>Microsoft uses it for Update distribution (Windows 10) and online playing games (the </a:t>
            </a:r>
            <a:r>
              <a:rPr lang="en-CA" sz="1200" b="0" i="0" u="none" strike="noStrike" kern="1200" dirty="0" err="1">
                <a:solidFill>
                  <a:schemeClr val="tx1"/>
                </a:solidFill>
                <a:effectLst/>
                <a:latin typeface="+mn-lt"/>
                <a:ea typeface="+mn-ea"/>
                <a:cs typeface="+mn-cs"/>
                <a:hlinkClick r:id="rId3" tooltip="Massively multiplayer online role-playing game"/>
              </a:rPr>
              <a:t>mmorpg</a:t>
            </a:r>
            <a:r>
              <a:rPr lang="en-CA" sz="1200" b="0" i="0"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hlinkClick r:id="rId4" tooltip="Skyforge"/>
              </a:rPr>
              <a:t>Skyforge</a:t>
            </a:r>
            <a:r>
              <a:rPr lang="en-CA" sz="1200" b="0" i="0" u="none" strike="noStrike" kern="1200" baseline="30000" dirty="0">
                <a:solidFill>
                  <a:schemeClr val="tx1"/>
                </a:solidFill>
                <a:effectLst/>
                <a:latin typeface="+mn-lt"/>
                <a:ea typeface="+mn-ea"/>
                <a:cs typeface="+mn-cs"/>
                <a:hlinkClick r:id="rId5"/>
              </a:rPr>
              <a:t>[2]</a:t>
            </a:r>
            <a:r>
              <a:rPr lang="en-CA" sz="1200" b="0" i="0" kern="1200" dirty="0">
                <a:solidFill>
                  <a:schemeClr val="tx1"/>
                </a:solidFill>
                <a:effectLst/>
                <a:latin typeface="+mn-lt"/>
                <a:ea typeface="+mn-ea"/>
                <a:cs typeface="+mn-cs"/>
              </a:rPr>
              <a:t>) use it as their content distribution network for downloading large amounts of data without incurring the dramatic costs for bandwidth inherent when providing just a single source.</a:t>
            </a:r>
          </a:p>
          <a:p>
            <a:endParaRPr lang="en-US" dirty="0"/>
          </a:p>
          <a:p>
            <a:r>
              <a:rPr lang="en-US" dirty="0"/>
              <a:t>In 2007, P2P file sharing accounted for 37% of Internet traffic. Today, that portion is streaming…mostly Netflix.</a:t>
            </a:r>
          </a:p>
          <a:p>
            <a:endParaRPr lang="en-US" dirty="0"/>
          </a:p>
          <a:p>
            <a:r>
              <a:rPr lang="en-US" dirty="0"/>
              <a:t>http://www.slideshare.net/srijish/p2p-principle-architecture-and-challenges-presentation</a:t>
            </a:r>
          </a:p>
          <a:p>
            <a:r>
              <a:rPr lang="en-US" dirty="0"/>
              <a:t>http://www.torrentkittytorrentkitty.com/history-of-torrent/</a:t>
            </a:r>
          </a:p>
          <a:p>
            <a:r>
              <a:rPr lang="en-US" dirty="0"/>
              <a:t>https://www.lifewire.com/free-p2p-file-sharing-software-programs-818053</a:t>
            </a:r>
          </a:p>
          <a:p>
            <a:r>
              <a:rPr lang="en-US" dirty="0"/>
              <a:t>https://en.wikipedia.org/wiki/Peer-to-peer_file_sharing</a:t>
            </a:r>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2777381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1A86F-B2F3-4774-A492-FBD3589ED611}" type="slidenum">
              <a:rPr lang="en-US" smtClean="0"/>
              <a:t>32</a:t>
            </a:fld>
            <a:endParaRPr lang="en-US"/>
          </a:p>
        </p:txBody>
      </p:sp>
    </p:spTree>
    <p:extLst>
      <p:ext uri="{BB962C8B-B14F-4D97-AF65-F5344CB8AC3E}">
        <p14:creationId xmlns:p14="http://schemas.microsoft.com/office/powerpoint/2010/main" val="155910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74780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Microsoft Office 365 is a combined application provided by Microsoft consisting of Microsoft Office Online (for Windows and OS X), Exchange (email), SharePoint (file sharing &amp; collaboration), storage space on OneDrive, and </a:t>
            </a:r>
            <a:r>
              <a:rPr lang="en-CA" sz="1200" kern="1200" dirty="0">
                <a:solidFill>
                  <a:schemeClr val="tx1"/>
                </a:solidFill>
                <a:effectLst/>
                <a:latin typeface="+mn-lt"/>
                <a:ea typeface="+mn-ea"/>
                <a:cs typeface="+mn-cs"/>
              </a:rPr>
              <a:t>a number of </a:t>
            </a:r>
            <a:r>
              <a:rPr lang="en-CA" sz="1200" b="0" i="0" kern="1200" dirty="0">
                <a:solidFill>
                  <a:schemeClr val="tx1"/>
                </a:solidFill>
                <a:effectLst/>
                <a:latin typeface="+mn-lt"/>
                <a:ea typeface="+mn-ea"/>
                <a:cs typeface="+mn-cs"/>
              </a:rPr>
              <a:t>real-time collaboration tools. Everyone at Seneca has access to Office 365.</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28904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computer network is “</a:t>
            </a:r>
            <a:r>
              <a:rPr lang="en-US" dirty="0">
                <a:solidFill>
                  <a:schemeClr val="tx2"/>
                </a:solidFill>
              </a:rPr>
              <a:t>a set of computers connected together</a:t>
            </a:r>
            <a:r>
              <a:rPr lang="en-US" dirty="0"/>
              <a:t>” for the purpose of “</a:t>
            </a:r>
            <a:r>
              <a:rPr lang="en-US" dirty="0">
                <a:solidFill>
                  <a:schemeClr val="tx2"/>
                </a:solidFill>
              </a:rPr>
              <a:t>sharing resources</a:t>
            </a:r>
            <a:r>
              <a:rPr lang="en-US" dirty="0"/>
              <a:t>.”</a:t>
            </a:r>
          </a:p>
          <a:p>
            <a:r>
              <a:rPr lang="en-US" dirty="0"/>
              <a:t>The most common resource shared today is the “</a:t>
            </a:r>
            <a:r>
              <a:rPr lang="en-US" dirty="0">
                <a:solidFill>
                  <a:schemeClr val="tx2"/>
                </a:solidFill>
              </a:rPr>
              <a:t>Internet</a:t>
            </a:r>
            <a:r>
              <a:rPr lang="en-US" dirty="0"/>
              <a:t>” which is a network of peer networks. </a:t>
            </a:r>
          </a:p>
          <a:p>
            <a:r>
              <a:rPr lang="en-CA" sz="1200" b="0" i="0" kern="1200" dirty="0">
                <a:solidFill>
                  <a:schemeClr val="tx1"/>
                </a:solidFill>
                <a:effectLst/>
                <a:latin typeface="+mn-lt"/>
                <a:ea typeface="+mn-ea"/>
                <a:cs typeface="+mn-cs"/>
              </a:rPr>
              <a:t>The picture is a small look at the backbone of the Internet. Each line represents two IP addresses, length of lines = delay between those addresses. Lines are color-coded by groups of top level domain (TLD) -- Dark blue: net, ca, us; Green: com, org; Red: mil, </a:t>
            </a:r>
            <a:r>
              <a:rPr lang="en-CA" sz="1200" b="0" i="0" kern="1200" dirty="0" err="1">
                <a:solidFill>
                  <a:schemeClr val="tx1"/>
                </a:solidFill>
                <a:effectLst/>
                <a:latin typeface="+mn-lt"/>
                <a:ea typeface="+mn-ea"/>
                <a:cs typeface="+mn-cs"/>
              </a:rPr>
              <a:t>gov</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edu</a:t>
            </a:r>
            <a:r>
              <a:rPr lang="en-CA" sz="1200" b="0" i="0" kern="1200" dirty="0">
                <a:solidFill>
                  <a:schemeClr val="tx1"/>
                </a:solidFill>
                <a:effectLst/>
                <a:latin typeface="+mn-lt"/>
                <a:ea typeface="+mn-ea"/>
                <a:cs typeface="+mn-cs"/>
              </a:rPr>
              <a:t>, other colours for different geographic groups of countries.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Internet</a:t>
            </a:r>
            <a:r>
              <a:rPr lang="en-CA" sz="1200" b="0" i="0" kern="1200" dirty="0">
                <a:solidFill>
                  <a:schemeClr val="tx1"/>
                </a:solidFill>
                <a:effectLst/>
                <a:latin typeface="+mn-lt"/>
                <a:ea typeface="+mn-ea"/>
                <a:cs typeface="+mn-cs"/>
              </a:rPr>
              <a:t> 	 http://www.nickh.org/computer/glossary.html#I</a:t>
            </a:r>
            <a:endParaRPr lang="en-CA" dirty="0"/>
          </a:p>
          <a:p>
            <a:r>
              <a:rPr lang="en-CA" sz="1200" b="1" i="0" kern="1200" dirty="0">
                <a:solidFill>
                  <a:schemeClr val="tx1"/>
                </a:solidFill>
                <a:effectLst/>
                <a:latin typeface="+mn-lt"/>
                <a:ea typeface="+mn-ea"/>
                <a:cs typeface="+mn-cs"/>
              </a:rPr>
              <a:t>The most effective productivity destroyer in business today.  </a:t>
            </a:r>
          </a:p>
          <a:p>
            <a:r>
              <a:rPr lang="en-CA" sz="1200" b="1" i="0" kern="1200" dirty="0">
                <a:solidFill>
                  <a:schemeClr val="tx1"/>
                </a:solidFill>
                <a:effectLst/>
                <a:latin typeface="+mn-lt"/>
                <a:ea typeface="+mn-ea"/>
                <a:cs typeface="+mn-cs"/>
              </a:rPr>
              <a:t>Designed originally as a way for geeks to communicate with each other, </a:t>
            </a:r>
          </a:p>
          <a:p>
            <a:r>
              <a:rPr lang="en-CA" sz="1200" b="1" i="0" kern="1200" dirty="0">
                <a:solidFill>
                  <a:schemeClr val="tx1"/>
                </a:solidFill>
                <a:effectLst/>
                <a:latin typeface="+mn-lt"/>
                <a:ea typeface="+mn-ea"/>
                <a:cs typeface="+mn-cs"/>
              </a:rPr>
              <a:t>it was later found that geeks were barely able to communicate, </a:t>
            </a:r>
          </a:p>
          <a:p>
            <a:r>
              <a:rPr lang="en-CA" sz="1200" b="1" i="0" kern="1200" dirty="0">
                <a:solidFill>
                  <a:schemeClr val="tx1"/>
                </a:solidFill>
                <a:effectLst/>
                <a:latin typeface="+mn-lt"/>
                <a:ea typeface="+mn-ea"/>
                <a:cs typeface="+mn-cs"/>
              </a:rPr>
              <a:t>so it was opened up for the general public.  </a:t>
            </a:r>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1426607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2527655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Television was the internet of the 1960s, the telephone before that, and radio before that in the early 20th C. The telegraph (19th C) and newspapers (16th C) were the internet before radio. Like the internet, they were all methods of moving information around the globe and making it accessible to people. Snail mail was delivered and picked up TWELVE TIMES A DAY in 1889 London, England; it was better than your own personal FedEx.</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US Defense Department ’s ARPANET project in the 1960s of a packet switched network led to the development of protocols for inter-networking, in which multiple separate networks could be joined into a network of networks.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In 1982, the Internet protocol suite (TCP/IP) was introduced as the standard networking protocol on the ARPANET which later grew into the Internet as we know it.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Berners-Lee made HTTP and WWW freely available; he has fought to keep it open, non-proprietary, and free. See https://www.wired.com/2012/02/tim-berners-lee-patent/</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reason the Web took off is not because it was a magic idea, but because I [Tim Berners-Lee] persuaded everyone to use HTML and HTTP." And because it was open, non-proprietary, and free.</a:t>
            </a:r>
          </a:p>
          <a:p>
            <a:r>
              <a:rPr lang="en-CA" sz="1200" b="0" i="0" kern="1200" dirty="0">
                <a:solidFill>
                  <a:schemeClr val="tx1"/>
                </a:solidFill>
                <a:effectLst/>
                <a:latin typeface="+mn-lt"/>
                <a:ea typeface="+mn-ea"/>
                <a:cs typeface="+mn-cs"/>
              </a:rPr>
              <a:t>The first web page is found at  http://info.cern.ch/hypertext/WWW/TheProject.html   https://www.wired.co.uk/article/first-web-page</a:t>
            </a:r>
          </a:p>
          <a:p>
            <a:r>
              <a:rPr lang="en-CA" sz="1200" b="0" i="0" kern="1200" dirty="0">
                <a:solidFill>
                  <a:schemeClr val="tx1"/>
                </a:solidFill>
                <a:effectLst/>
                <a:latin typeface="+mn-lt"/>
                <a:ea typeface="+mn-ea"/>
                <a:cs typeface="+mn-cs"/>
              </a:rPr>
              <a:t>The invention of HTTP Hypertext Transfer Protocol and the textual browser in 1990 by Berners-Lee called “</a:t>
            </a:r>
            <a:r>
              <a:rPr lang="en-CA" sz="1200" b="0" i="0" kern="1200" dirty="0" err="1">
                <a:solidFill>
                  <a:schemeClr val="tx1"/>
                </a:solidFill>
                <a:effectLst/>
                <a:latin typeface="+mn-lt"/>
                <a:ea typeface="+mn-ea"/>
                <a:cs typeface="+mn-cs"/>
              </a:rPr>
              <a:t>WorldWideWeb</a:t>
            </a:r>
            <a:r>
              <a:rPr lang="en-CA" sz="1200" b="0" i="0" kern="1200" dirty="0">
                <a:solidFill>
                  <a:schemeClr val="tx1"/>
                </a:solidFill>
                <a:effectLst/>
                <a:latin typeface="+mn-lt"/>
                <a:ea typeface="+mn-ea"/>
                <a:cs typeface="+mn-cs"/>
              </a:rPr>
              <a:t>” and Marc Andreessen’s visual GUI Mosaic three years later ( Netscape  Mozilla  Firefox)</a:t>
            </a:r>
          </a:p>
          <a:p>
            <a:r>
              <a:rPr lang="en-CA" sz="1200" b="0" i="0" kern="1200" dirty="0">
                <a:solidFill>
                  <a:schemeClr val="tx1"/>
                </a:solidFill>
                <a:effectLst/>
                <a:latin typeface="+mn-lt"/>
                <a:ea typeface="+mn-ea"/>
                <a:cs typeface="+mn-cs"/>
              </a:rPr>
              <a:t>made the Internet easy to use and accessible to the average person (multi-media in a single window and multiple protocols like HTTP, FTP, Usenet) and sparked growing demand for connectivity in the mid and late 1990s.</a:t>
            </a:r>
          </a:p>
          <a:p>
            <a:r>
              <a:rPr lang="en-CA" sz="1200" b="0" i="0" kern="1200" dirty="0">
                <a:solidFill>
                  <a:schemeClr val="tx1"/>
                </a:solidFill>
                <a:effectLst/>
                <a:latin typeface="+mn-lt"/>
                <a:ea typeface="+mn-ea"/>
                <a:cs typeface="+mn-cs"/>
              </a:rPr>
              <a:t>The Mosaic/Netscape browser software was FREE for non-commercial use. Building a business by giving stuff away was a revolutionary model.</a:t>
            </a:r>
          </a:p>
          <a:p>
            <a:r>
              <a:rPr lang="en-CA" sz="1200" b="0" i="0" kern="1200" dirty="0">
                <a:solidFill>
                  <a:schemeClr val="tx1"/>
                </a:solidFill>
                <a:effectLst/>
                <a:latin typeface="+mn-lt"/>
                <a:ea typeface="+mn-ea"/>
                <a:cs typeface="+mn-cs"/>
              </a:rPr>
              <a:t>https://www.internetsociety.org/internet/</a:t>
            </a:r>
          </a:p>
          <a:p>
            <a:r>
              <a:rPr lang="en-CA" sz="1200" b="0" i="0" kern="1200" dirty="0">
                <a:solidFill>
                  <a:schemeClr val="tx1"/>
                </a:solidFill>
                <a:effectLst/>
                <a:latin typeface="+mn-lt"/>
                <a:ea typeface="+mn-ea"/>
                <a:cs typeface="+mn-cs"/>
              </a:rPr>
              <a:t>https://www.inverse.com/article/14959-celebrating-23-years-of-the-www-how-tim-berners-lee-open-sourced-the-internet</a:t>
            </a:r>
          </a:p>
          <a:p>
            <a:r>
              <a:rPr lang="en-CA" sz="1200" b="0" i="0" kern="1200" dirty="0">
                <a:solidFill>
                  <a:schemeClr val="tx1"/>
                </a:solidFill>
                <a:effectLst/>
                <a:latin typeface="+mn-lt"/>
                <a:ea typeface="+mn-ea"/>
                <a:cs typeface="+mn-cs"/>
              </a:rPr>
              <a:t>https://home.cern/cern-people/opinion/2013/04/twenty-years-free-and-open-www</a:t>
            </a:r>
          </a:p>
          <a:p>
            <a:r>
              <a:rPr lang="en-CA" sz="1200" b="0" i="0" kern="1200" dirty="0">
                <a:solidFill>
                  <a:schemeClr val="tx1"/>
                </a:solidFill>
                <a:effectLst/>
                <a:latin typeface="+mn-lt"/>
                <a:ea typeface="+mn-ea"/>
                <a:cs typeface="+mn-cs"/>
              </a:rPr>
              <a:t>https://opensource.com/life/14/4/25-years-world-wide-web</a:t>
            </a:r>
          </a:p>
          <a:p>
            <a:r>
              <a:rPr lang="en-CA" sz="1200" b="0" i="0" kern="1200" dirty="0">
                <a:solidFill>
                  <a:schemeClr val="tx1"/>
                </a:solidFill>
                <a:effectLst/>
                <a:latin typeface="+mn-lt"/>
                <a:ea typeface="+mn-ea"/>
                <a:cs typeface="+mn-cs"/>
              </a:rPr>
              <a:t>https://webfoundation.org/about/vision/history-of-the-web/</a:t>
            </a:r>
          </a:p>
          <a:p>
            <a:r>
              <a:rPr lang="en-CA" sz="1200" b="0" i="0" kern="1200" dirty="0">
                <a:solidFill>
                  <a:schemeClr val="tx1"/>
                </a:solidFill>
                <a:effectLst/>
                <a:latin typeface="+mn-lt"/>
                <a:ea typeface="+mn-ea"/>
                <a:cs typeface="+mn-cs"/>
              </a:rPr>
              <a:t>https://www.theguardian.com/technology/2017/mar/11/tim-berners-lee-web-inventor-save-internet</a:t>
            </a:r>
          </a:p>
          <a:p>
            <a:r>
              <a:rPr lang="en-CA" sz="1200" b="0" i="0" kern="1200" dirty="0">
                <a:solidFill>
                  <a:schemeClr val="tx1"/>
                </a:solidFill>
                <a:effectLst/>
                <a:latin typeface="+mn-lt"/>
                <a:ea typeface="+mn-ea"/>
                <a:cs typeface="+mn-cs"/>
              </a:rPr>
              <a:t>https://www.vanityfair.com/news/2018/07/the-man-who-created-the-world-wide-web-has-some-regrets</a:t>
            </a:r>
          </a:p>
          <a:p>
            <a:r>
              <a:rPr lang="en-CA" sz="1200" b="0" i="0" kern="1200" dirty="0">
                <a:solidFill>
                  <a:schemeClr val="tx1"/>
                </a:solidFill>
                <a:effectLst/>
                <a:latin typeface="+mn-lt"/>
                <a:ea typeface="+mn-ea"/>
                <a:cs typeface="+mn-cs"/>
              </a:rPr>
              <a:t>http://yourlifesolution.com/7/the-man-who-would-have-been-a-trillionaire/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the 1990s, UNIX was dying in the small to medium sized business world with the rise of Microsoft Server. All the IT trade press was predicting the demise of UNIX. In the early 1990s, IBM and Microsoft ignored the Internet as a poor public substitute for high quality private telecommunication networks. If you wanted a web server, you had to make one. Only the UNIX OS was open enough for anyone to develop applications like a web server on affordable micro hardware and deployable on mini hardware (mid-size servers) powerful enough to do the job. Both IBM and Microsoft’s servers were too closed at the time for this type of development. Researchers and innovators accepted the TCP/IP standard and embraced the idea of a network of independent networks and non-proprietary servers.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World-wide communications: During the dot-com bubble, the days of the “information superhighway”, a large number of telephone companies, known as “telecoms”, built optical fibre networks. Telecoms were in a greed-fueled race to corner the market in telecommunications by providing a network with sufficient capacity to take all existing and forecast voice and data traffic for their entire region served. This was based on the assumption that telecom traffic, particularly data traffic, would continue to grow exponentially for the foreseeable future…and that each telecom would get their “fair share” of the market, their fair share being 100%. (Tim McKenna was at a New Years Eve party in 2001 where a “golf-pro” who was just recently a senior VP in a telecom firm, admitted that for all the sales forecasts to come true, North America would have needed well over a billion extra residents to soak up the capacity on offer.) There was willful ignorance of demographics and blindness to the limits of exponential growth. (See S curve, Logistic function, http://www.slideshare.net/wright4/double-scurve-model-of-growth)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Affordable High bandwidth: The capacity of commercial </a:t>
            </a:r>
            <a:r>
              <a:rPr lang="en-CA" sz="1200" b="0" i="0" kern="1200" dirty="0" err="1">
                <a:solidFill>
                  <a:schemeClr val="tx1"/>
                </a:solidFill>
                <a:effectLst/>
                <a:latin typeface="+mn-lt"/>
                <a:ea typeface="+mn-ea"/>
                <a:cs typeface="+mn-cs"/>
              </a:rPr>
              <a:t>lightwave</a:t>
            </a:r>
            <a:r>
              <a:rPr lang="en-CA" sz="1200" b="0" i="0" kern="1200" dirty="0">
                <a:solidFill>
                  <a:schemeClr val="tx1"/>
                </a:solidFill>
                <a:effectLst/>
                <a:latin typeface="+mn-lt"/>
                <a:ea typeface="+mn-ea"/>
                <a:cs typeface="+mn-cs"/>
              </a:rPr>
              <a:t> systems increased from less than 100 Mb/s when they debuted in the 1970s to roughly 1 Tb/s by 2000. This is an increase of more than 10 000 times in 30 years, but more incredibly, the introduction of WDM wavelength-division multiplexing during the latter part of the 1990s resulted in a factor of 1000 increase in just 10 years. This dramatically reduced the demand for physical fibre by increasing the capacity that could be placed on a single fibre by a factor of as much as 100 during the dot-com bubble. In the late 1990s through 2000, the telecoms saw the market opportunity of data traffic's estimated growth rates "doubling every 100 days" which was optimistic. But they did not take into account the capacity to carry that traffic was doubling every six months starting in 1992 until a bit rate of 10 Tb/s was reached by 2001. Optical communications underwent a revolution in the 1990s as optical amplifiers and WDM enabled the information carried on a single fiber to move from a few gigabits per second to over one terabit per second. As a result, the wholesale price of data traffic collapsed (what your business plan expected you could sell for a $1 was now going for a penny) and  with it, the rest of the telecoms’ shaky economic assumptions (Yesterday's needs will be solved by Today's technology; despite Today's solution, Yesterday's needs will continue Tomorrow and Tomorrow will never have a better solution than Today's). (Proceedings of the IEEE, Volume: 100 Issue: 5. Capacity Trends and Limits of Optical Communication Networks, 2012. https://doi.org/10.1109/JPROC.2012.2182970 ) https://en.wikipedia.org/wiki/Fiber-optic_communication#History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result of the greed was a lot of unlit fibre, known as "dark fibre". Dark fibre is now used for dedicated connections between a company and cloud or network services. Ironically, IBM and Microsoft's limited vision of private and secure telecom networks was satisfied by the growth of the public, insecure Internet. And made very inexpensive.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Higher bandwidth created new opportunities. It wasn’t just data and files going over a network, it became pictures, music, and video that could be streamed.</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decentralized : No one is the “boss” of the Internet, no one company owns it. The Internet backbone is a conglomeration of multiple, redundant networks owned by numerous companies. Massive cooperative infrastructure of fibre cables in the ground and under the ocean, many core router nodes (Internet exchange points, IX or IXP) in all major cities with between 1 and 5.6 tera-bits per second capacity. https://en.wikipedia.org/wiki/List_of_Internet_exchange_points_by_size </a:t>
            </a:r>
          </a:p>
          <a:p>
            <a:r>
              <a:rPr lang="en-CA" sz="1200" b="0" i="0" kern="1200" dirty="0">
                <a:solidFill>
                  <a:schemeClr val="tx1"/>
                </a:solidFill>
                <a:effectLst/>
                <a:latin typeface="+mn-lt"/>
                <a:ea typeface="+mn-ea"/>
                <a:cs typeface="+mn-cs"/>
              </a:rPr>
              <a:t>Growth occurred because of cooperation, innovation because of competition. It was a healthy balance.</a:t>
            </a:r>
          </a:p>
          <a:p>
            <a:r>
              <a:rPr lang="en-CA" sz="1200" b="0" i="0" kern="1200" dirty="0">
                <a:solidFill>
                  <a:schemeClr val="tx1"/>
                </a:solidFill>
                <a:effectLst/>
                <a:latin typeface="+mn-lt"/>
                <a:ea typeface="+mn-ea"/>
                <a:cs typeface="+mn-cs"/>
              </a:rPr>
              <a:t>The Internet is a collection of separate and distinct networks, each one operating under a common framework of globally unique IP addressing and global routing (each network exchanges routing and reachability information for all other networks). Peering involves two networks coming together to exchange traffic with each other freely, and for mutual benefit. This 'mutual benefit' is often "reduced costs for transit services". neither party pays the other in association with the exchange of traffic; instead, each derives and retains revenue from its own customers within its own network. https://en.wikipedia.org/wiki/Peering</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only ~25 years, the Internet has grown to be considered a public utility like electricity and water, computers are almost useless without network connectivity. The Internet, i.e. communication, is also considered essential to supporting human rights. Soon, it may be considered a human right in and of itself.  In Summer of 2016, the United Nations Human Rights Council released a </a:t>
            </a:r>
            <a:r>
              <a:rPr lang="en-CA" sz="1200" b="0" i="0" kern="1200" dirty="0" err="1">
                <a:solidFill>
                  <a:schemeClr val="tx1"/>
                </a:solidFill>
                <a:effectLst/>
                <a:latin typeface="+mn-lt"/>
                <a:ea typeface="+mn-ea"/>
                <a:cs typeface="+mn-cs"/>
              </a:rPr>
              <a:t>a</a:t>
            </a:r>
            <a:r>
              <a:rPr lang="en-CA" sz="1200" b="0" i="0" kern="1200" dirty="0">
                <a:solidFill>
                  <a:schemeClr val="tx1"/>
                </a:solidFill>
                <a:effectLst/>
                <a:latin typeface="+mn-lt"/>
                <a:ea typeface="+mn-ea"/>
                <a:cs typeface="+mn-cs"/>
              </a:rPr>
              <a:t> non-binding resolution condemning intentional disruption of internet access by governments.  The resolution reaffirmed that "the same rights people have offline must also be protected online.“ https://en.wikipedia.org/wiki/Right_to_Internet_access#2016:_UN_Resolution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Net neutrality is the principle that Internet service providers and governments regulating the Internet should treat all data on the Internet the same, not discriminating or charging differentially by user, content, website, platform, application, type of attached equipment, or mode of communication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Business model: peering (cooperative, no charge for exchanging traffic) and transit (competitive, chargeable)</a:t>
            </a:r>
          </a:p>
          <a:p>
            <a:r>
              <a:rPr lang="en-CA" sz="1200" b="0" i="0" kern="1200" dirty="0">
                <a:solidFill>
                  <a:schemeClr val="tx1"/>
                </a:solidFill>
                <a:effectLst/>
                <a:latin typeface="+mn-lt"/>
                <a:ea typeface="+mn-ea"/>
                <a:cs typeface="+mn-cs"/>
              </a:rPr>
              <a:t>Peering involves two networks coming together to exchange traffic with each other freely, and for mutual benefit. This 'mutual benefit' is often "reduced costs for transit services". neither party pays the other in association with the exchange of traffic; instead, each derives and retains revenue from its own customers within its own network. https://en.wikipedia.org/wiki/Peering</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https://en.wikipedia.org/wiki/Tier_1_network</a:t>
            </a:r>
          </a:p>
          <a:p>
            <a:r>
              <a:rPr lang="en-CA" sz="1200" b="0" i="0" kern="1200" dirty="0">
                <a:solidFill>
                  <a:schemeClr val="tx1"/>
                </a:solidFill>
                <a:effectLst/>
                <a:latin typeface="+mn-lt"/>
                <a:ea typeface="+mn-ea"/>
                <a:cs typeface="+mn-cs"/>
              </a:rPr>
              <a:t>Tier 1 networks (e.g. </a:t>
            </a:r>
            <a:r>
              <a:rPr lang="en-CA" sz="1200" b="0" i="0" kern="1200" dirty="0" err="1">
                <a:solidFill>
                  <a:schemeClr val="tx1"/>
                </a:solidFill>
                <a:effectLst/>
                <a:latin typeface="+mn-lt"/>
                <a:ea typeface="+mn-ea"/>
                <a:cs typeface="+mn-cs"/>
              </a:rPr>
              <a:t>Amanah</a:t>
            </a:r>
            <a:r>
              <a:rPr lang="en-CA" sz="1200" b="0" i="0" kern="1200" dirty="0">
                <a:solidFill>
                  <a:schemeClr val="tx1"/>
                </a:solidFill>
                <a:effectLst/>
                <a:latin typeface="+mn-lt"/>
                <a:ea typeface="+mn-ea"/>
                <a:cs typeface="+mn-cs"/>
              </a:rPr>
              <a:t> in Toronto), which can reach any other network on the Internet, are all peering networks, i.e. "transit free"; Tier 1 networks do not charge other Tier 1s for TCP/IP traffic. But they do charge Tier 2 networks for "transit".</a:t>
            </a:r>
          </a:p>
          <a:p>
            <a:r>
              <a:rPr lang="en-CA" sz="1200" b="0" i="0" kern="1200" dirty="0">
                <a:solidFill>
                  <a:schemeClr val="tx1"/>
                </a:solidFill>
                <a:effectLst/>
                <a:latin typeface="+mn-lt"/>
                <a:ea typeface="+mn-ea"/>
                <a:cs typeface="+mn-cs"/>
              </a:rPr>
              <a:t>Tier 2 networks (e.g. Toronto Internet Exchange Community–</a:t>
            </a:r>
            <a:r>
              <a:rPr lang="en-CA" sz="1200" b="0" i="0" kern="1200" dirty="0" err="1">
                <a:solidFill>
                  <a:schemeClr val="tx1"/>
                </a:solidFill>
                <a:effectLst/>
                <a:latin typeface="+mn-lt"/>
                <a:ea typeface="+mn-ea"/>
                <a:cs typeface="+mn-cs"/>
              </a:rPr>
              <a:t>TorIX</a:t>
            </a:r>
            <a:r>
              <a:rPr lang="en-CA" sz="1200" b="0" i="0" kern="1200" dirty="0">
                <a:solidFill>
                  <a:schemeClr val="tx1"/>
                </a:solidFill>
                <a:effectLst/>
                <a:latin typeface="+mn-lt"/>
                <a:ea typeface="+mn-ea"/>
                <a:cs typeface="+mn-cs"/>
              </a:rPr>
              <a:t>–https://www.torix.ca/– one of the largest internet exchanges in the world, </a:t>
            </a:r>
            <a:r>
              <a:rPr lang="en-CA" sz="1200" b="0" i="0" kern="1200" dirty="0" err="1">
                <a:solidFill>
                  <a:schemeClr val="tx1"/>
                </a:solidFill>
                <a:effectLst/>
                <a:latin typeface="+mn-lt"/>
                <a:ea typeface="+mn-ea"/>
                <a:cs typeface="+mn-cs"/>
              </a:rPr>
              <a:t>TorIX</a:t>
            </a:r>
            <a:r>
              <a:rPr lang="en-CA" sz="1200" b="0" i="0" kern="1200" dirty="0">
                <a:solidFill>
                  <a:schemeClr val="tx1"/>
                </a:solidFill>
                <a:effectLst/>
                <a:latin typeface="+mn-lt"/>
                <a:ea typeface="+mn-ea"/>
                <a:cs typeface="+mn-cs"/>
              </a:rPr>
              <a:t> members freely exchange each other's traffic) pay Tier 1s for transit to other networks, and charge transit from Tier 3 networks. </a:t>
            </a:r>
          </a:p>
          <a:p>
            <a:r>
              <a:rPr lang="en-CA" sz="1200" b="0" i="0" kern="1200" dirty="0" err="1">
                <a:solidFill>
                  <a:schemeClr val="tx1"/>
                </a:solidFill>
                <a:effectLst/>
                <a:latin typeface="+mn-lt"/>
                <a:ea typeface="+mn-ea"/>
                <a:cs typeface="+mn-cs"/>
              </a:rPr>
              <a:t>Amanah</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TorIX</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Coligix</a:t>
            </a:r>
            <a:r>
              <a:rPr lang="en-CA" sz="1200" b="0" i="0" kern="1200" dirty="0">
                <a:solidFill>
                  <a:schemeClr val="tx1"/>
                </a:solidFill>
                <a:effectLst/>
                <a:latin typeface="+mn-lt"/>
                <a:ea typeface="+mn-ea"/>
                <a:cs typeface="+mn-cs"/>
              </a:rPr>
              <a:t> and Neutral Data Centres and others) are located in Canada's premier International Telecom Carrier Hotel and Data Center at 151 Front St. West in Toronto (and also at 45 Parliament Street). It is the safest building in the city and the most connected telecom facility in the country with 25 diverse fibre-optic points of entry into the building. It utilizes the latest technologies in advanced direct power feeds, deep water cooling systems, rooftop generators, fire safety, and high-tech security surveillance. See https://www.theglobeandmail.com/report-on-business/a-telecom-nerve-centre-to-a-nation/article560097/</a:t>
            </a:r>
          </a:p>
          <a:p>
            <a:r>
              <a:rPr lang="en-CA" sz="1200" b="0" i="0" kern="1200" dirty="0">
                <a:solidFill>
                  <a:schemeClr val="tx1"/>
                </a:solidFill>
                <a:effectLst/>
                <a:latin typeface="+mn-lt"/>
                <a:ea typeface="+mn-ea"/>
                <a:cs typeface="+mn-cs"/>
              </a:rPr>
              <a:t>Tier 3 Internet Service Providers (ISPs) initially charged only for connection, not usage. like the telephone, you can talk all you want once you have a connected phone. In the early days, data usage was not metered. Data consumption was limited by slow connections. As connections got faster, applications, web sites, and file sharing became data hungry. Then the tragedy of the commons happened: data was free! so everyone just left the lights on and the taps running. Higher speeds turned into less throughput as bandwidth became saturated. Data consumption came to be metered at the customer level to provide balance and fairness in the overall system or to bilk your bank account depending on your ISP. More recently, with improvements to networks and especially to the last mile (fibre to the premises), data caps are coming off. (Big ISPs hope to control that by getting rid of net neutrality.)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 peering relationship is one by which you and another entity exchange traffic for each others' customers, and no one else. (between Tier 1 Internet Exchange Points and within a Tier 2 Internet Exchange Point)</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When a provider bears traffic for you that is not destined for their customers, you are paying for transit from them. (between Tier 2 </a:t>
            </a:r>
            <a:r>
              <a:rPr lang="en-CA" sz="1200" b="0" i="0" kern="1200" dirty="0" err="1">
                <a:solidFill>
                  <a:schemeClr val="tx1"/>
                </a:solidFill>
                <a:effectLst/>
                <a:latin typeface="+mn-lt"/>
                <a:ea typeface="+mn-ea"/>
                <a:cs typeface="+mn-cs"/>
              </a:rPr>
              <a:t>IXPx</a:t>
            </a:r>
            <a:r>
              <a:rPr lang="en-CA" sz="1200" b="0" i="0" kern="1200">
                <a:solidFill>
                  <a:schemeClr val="tx1"/>
                </a:solidFill>
                <a:effectLst/>
                <a:latin typeface="+mn-lt"/>
                <a:ea typeface="+mn-ea"/>
                <a:cs typeface="+mn-cs"/>
              </a:rPr>
              <a:t> and all Tier 3 networks)</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982284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Yes, this slide has way too much info on it, done just to emphasize the many "moving parts" it takes to make the internet work.</a:t>
            </a:r>
            <a:endParaRPr lang="en-CA" b="1" dirty="0"/>
          </a:p>
          <a:p>
            <a:r>
              <a:rPr lang="en-US" b="1" i="1" dirty="0"/>
              <a:t>It's not on the quiz.</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DNS = </a:t>
            </a:r>
            <a:r>
              <a:rPr lang="en-CA" sz="1200" b="0" i="1" kern="1200" dirty="0">
                <a:solidFill>
                  <a:schemeClr val="tx1"/>
                </a:solidFill>
                <a:effectLst/>
                <a:latin typeface="+mn-lt"/>
                <a:ea typeface="+mn-ea"/>
                <a:cs typeface="+mn-cs"/>
              </a:rPr>
              <a:t>Domain Name System</a:t>
            </a:r>
            <a:r>
              <a:rPr lang="en-CA" sz="1200" b="0" i="0" kern="1200" dirty="0">
                <a:solidFill>
                  <a:schemeClr val="tx1"/>
                </a:solidFill>
                <a:effectLst/>
                <a:latin typeface="+mn-lt"/>
                <a:ea typeface="+mn-ea"/>
                <a:cs typeface="+mn-cs"/>
              </a:rPr>
              <a:t>/Services</a:t>
            </a:r>
            <a:endParaRPr lang="en-CA" dirty="0"/>
          </a:p>
          <a:p>
            <a:endParaRPr lang="en-US" dirty="0"/>
          </a:p>
          <a:p>
            <a:r>
              <a:rPr lang="en-CA" dirty="0"/>
              <a:t>The Internet Corporation for Assigned Names and Numbers (ICANN) governs protocol parameters, Internet number resources (IP addresses) and domain names (through IANA) on behalf of the global Internet community.</a:t>
            </a:r>
          </a:p>
          <a:p>
            <a:r>
              <a:rPr lang="en-US" dirty="0"/>
              <a:t>https://www.icann.org</a:t>
            </a:r>
          </a:p>
          <a:p>
            <a:r>
              <a:rPr lang="en-US" dirty="0"/>
              <a:t>https://www.apnic.net/about-apnic/organization/history-of-apnic/history-of-the-regional-internet-registries/</a:t>
            </a:r>
          </a:p>
          <a:p>
            <a:endParaRPr lang="en-US" dirty="0"/>
          </a:p>
          <a:p>
            <a:r>
              <a:rPr lang="en-CA" dirty="0"/>
              <a:t>Speed, Security, and Safety Through DNS. </a:t>
            </a:r>
          </a:p>
          <a:p>
            <a:r>
              <a:rPr lang="en-CA" dirty="0"/>
              <a:t>https://umbrella.cisco.com/blog/2013/12/11/speed-security-safety-dns/ </a:t>
            </a:r>
          </a:p>
          <a:p>
            <a:endParaRPr lang="en-CA" dirty="0"/>
          </a:p>
          <a:p>
            <a:r>
              <a:rPr lang="en-CA" dirty="0"/>
              <a:t>What Is the Difference between Authoritative and Recursive DNS Nameservers? </a:t>
            </a:r>
          </a:p>
          <a:p>
            <a:r>
              <a:rPr lang="en-US" dirty="0"/>
              <a:t>https://umbrella.cisco.com/blog/2014/07/16/difference-authoritative-recursive-dns-nameservers/</a:t>
            </a:r>
          </a:p>
          <a:p>
            <a:endParaRPr lang="en-US" dirty="0"/>
          </a:p>
          <a:p>
            <a:r>
              <a:rPr lang="en-US" dirty="0"/>
              <a:t>A useful description of how the internet works is found at </a:t>
            </a:r>
          </a:p>
          <a:p>
            <a:r>
              <a:rPr lang="en-US" dirty="0"/>
              <a:t>https://www.eff.org/document/internet-engineers-commentsfcc-nn </a:t>
            </a:r>
          </a:p>
          <a:p>
            <a:endParaRPr lang="en-CA" dirty="0"/>
          </a:p>
          <a:p>
            <a:r>
              <a:rPr lang="en-CA" dirty="0"/>
              <a:t>https://cira.ca/blog/information-technology/infographic-%E2%80%93-dns-canada</a:t>
            </a:r>
          </a:p>
          <a:p>
            <a:r>
              <a:rPr lang="en-CA" dirty="0"/>
              <a:t>https://www.dnsperf.com/</a:t>
            </a:r>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228821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2018-10-16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2018-10-16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2018-10-16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2018-10-16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2018-10-16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2018-10-16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2018-10-16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2018-10-16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2018-10-16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2018-10-16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2018-10-16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2018-10-16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2018-10-16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2018-10-16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2018-10-16</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DEC_VT100_terminal.jp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loud_computing#/media/File:Cloud_computing.svg"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cloud.google.com/comput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lynda.com/Cloud-Computing-tutorials/Types-clouds/508619/546861-4.html"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opyright_Modernization_Ac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lient&#8211;server_model"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he_medium_is_the_messag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Internet_backbone#/media/File:Internet_map_1024.jp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osaic_(web_browser)" TargetMode="External"/><Relationship Id="rId13" Type="http://schemas.openxmlformats.org/officeDocument/2006/relationships/hyperlink" Target="https://webfoundation.org/about/sir-tim-berners-lee/" TargetMode="External"/><Relationship Id="rId3" Type="http://schemas.openxmlformats.org/officeDocument/2006/relationships/hyperlink" Target="https://en.wikipedia.org/wiki/Internet_protocol_suite#History" TargetMode="External"/><Relationship Id="rId7" Type="http://schemas.openxmlformats.org/officeDocument/2006/relationships/hyperlink" Target="https://en.wikipedia.org/wiki/History_of_the_web_browser" TargetMode="External"/><Relationship Id="rId12" Type="http://schemas.openxmlformats.org/officeDocument/2006/relationships/hyperlink" Target="https://www.britannica.com/biography/Tim-Berners-Le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info.cern.ch/hypertext/WWW/TheProject.html" TargetMode="External"/><Relationship Id="rId11" Type="http://schemas.openxmlformats.org/officeDocument/2006/relationships/hyperlink" Target="https://en.wikipedia.org/wiki/Tim_Berners-Lee" TargetMode="External"/><Relationship Id="rId5" Type="http://schemas.openxmlformats.org/officeDocument/2006/relationships/hyperlink" Target="https://en.wikipedia.org/wiki/HTML#History" TargetMode="External"/><Relationship Id="rId10" Type="http://schemas.openxmlformats.org/officeDocument/2006/relationships/hyperlink" Target="https://www.w3.org/2004/07/timbl_knighted" TargetMode="External"/><Relationship Id="rId4" Type="http://schemas.openxmlformats.org/officeDocument/2006/relationships/hyperlink" Target="https://en.wikipedia.org/wiki/Hypertext_Transfer_Protocol" TargetMode="External"/><Relationship Id="rId9" Type="http://schemas.openxmlformats.org/officeDocument/2006/relationships/hyperlink" Target="https://en.wikipedia.org/wiki/Netscape_Navigato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US" b="1" dirty="0"/>
              <a:t>Clients, Servers, Networks, and Clouds</a:t>
            </a:r>
            <a:endParaRPr lang="en-CA" b="1" dirty="0"/>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1451620"/>
          </a:xfrm>
        </p:spPr>
        <p:txBody>
          <a:bodyPr>
            <a:normAutofit/>
          </a:bodyPr>
          <a:lstStyle/>
          <a:p>
            <a:r>
              <a:rPr lang="en-US" dirty="0"/>
              <a:t>What are the issues of shared computing and networking?</a:t>
            </a:r>
            <a:endParaRPr lang="en-CA" dirty="0"/>
          </a:p>
        </p:txBody>
      </p:sp>
      <p:pic>
        <p:nvPicPr>
          <p:cNvPr id="4" name="Content Placeholder 3"/>
          <p:cNvPicPr>
            <a:picLocks noGrp="1" noChangeAspect="1"/>
          </p:cNvPicPr>
          <p:nvPr>
            <p:ph idx="1"/>
          </p:nvPr>
        </p:nvPicPr>
        <p:blipFill>
          <a:blip r:embed="rId3"/>
          <a:stretch>
            <a:fillRect/>
          </a:stretch>
        </p:blipFill>
        <p:spPr>
          <a:xfrm>
            <a:off x="457200" y="1923678"/>
            <a:ext cx="3767655" cy="2511770"/>
          </a:xfrm>
          <a:prstGeom prst="rect">
            <a:avLst/>
          </a:prstGeom>
        </p:spPr>
      </p:pic>
      <p:pic>
        <p:nvPicPr>
          <p:cNvPr id="3" name="Picture 2">
            <a:extLst>
              <a:ext uri="{FF2B5EF4-FFF2-40B4-BE49-F238E27FC236}">
                <a16:creationId xmlns:a16="http://schemas.microsoft.com/office/drawing/2014/main" id="{7D9950D0-C3A5-4CA6-A73C-2F70CEC6D9FF}"/>
              </a:ext>
            </a:extLst>
          </p:cNvPr>
          <p:cNvPicPr>
            <a:picLocks noChangeAspect="1"/>
          </p:cNvPicPr>
          <p:nvPr/>
        </p:nvPicPr>
        <p:blipFill>
          <a:blip r:embed="rId4"/>
          <a:stretch>
            <a:fillRect/>
          </a:stretch>
        </p:blipFill>
        <p:spPr>
          <a:xfrm>
            <a:off x="4716016" y="1929074"/>
            <a:ext cx="4055918" cy="2514884"/>
          </a:xfrm>
          <a:prstGeom prst="rect">
            <a:avLst/>
          </a:prstGeom>
          <a:ln w="38100">
            <a:solidFill>
              <a:schemeClr val="accent1"/>
            </a:solidFill>
          </a:ln>
        </p:spPr>
      </p:pic>
      <p:sp>
        <p:nvSpPr>
          <p:cNvPr id="5" name="TextBox 4">
            <a:extLst>
              <a:ext uri="{FF2B5EF4-FFF2-40B4-BE49-F238E27FC236}">
                <a16:creationId xmlns:a16="http://schemas.microsoft.com/office/drawing/2014/main" id="{C3256188-0B63-44EC-A709-2338F26AD70C}"/>
              </a:ext>
            </a:extLst>
          </p:cNvPr>
          <p:cNvSpPr txBox="1"/>
          <p:nvPr/>
        </p:nvSpPr>
        <p:spPr>
          <a:xfrm>
            <a:off x="6012160" y="2248584"/>
            <a:ext cx="2563614" cy="646331"/>
          </a:xfrm>
          <a:prstGeom prst="rect">
            <a:avLst/>
          </a:prstGeom>
          <a:noFill/>
        </p:spPr>
        <p:txBody>
          <a:bodyPr wrap="square" rtlCol="0">
            <a:spAutoFit/>
          </a:bodyPr>
          <a:lstStyle/>
          <a:p>
            <a:pPr algn="ctr"/>
            <a:r>
              <a:rPr lang="en-US" dirty="0">
                <a:highlight>
                  <a:srgbClr val="FFFF00"/>
                </a:highlight>
              </a:rPr>
              <a:t>How do you </a:t>
            </a:r>
            <a:r>
              <a:rPr lang="en-US" b="1" dirty="0">
                <a:highlight>
                  <a:srgbClr val="FFFF00"/>
                </a:highlight>
              </a:rPr>
              <a:t>feel</a:t>
            </a:r>
            <a:r>
              <a:rPr lang="en-US" dirty="0">
                <a:highlight>
                  <a:srgbClr val="FFFF00"/>
                </a:highlight>
              </a:rPr>
              <a:t> when this happens?</a:t>
            </a:r>
            <a:endParaRPr lang="en-CA" dirty="0">
              <a:highlight>
                <a:srgbClr val="FFFF00"/>
              </a:highlight>
            </a:endParaRPr>
          </a:p>
        </p:txBody>
      </p:sp>
    </p:spTree>
    <p:extLst>
      <p:ext uri="{BB962C8B-B14F-4D97-AF65-F5344CB8AC3E}">
        <p14:creationId xmlns:p14="http://schemas.microsoft.com/office/powerpoint/2010/main" val="41958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D59E-D018-4978-ADD1-919B5B1E0C57}"/>
              </a:ext>
            </a:extLst>
          </p:cNvPr>
          <p:cNvSpPr>
            <a:spLocks noGrp="1"/>
          </p:cNvSpPr>
          <p:nvPr>
            <p:ph type="title"/>
          </p:nvPr>
        </p:nvSpPr>
        <p:spPr/>
        <p:txBody>
          <a:bodyPr/>
          <a:lstStyle/>
          <a:p>
            <a:r>
              <a:rPr lang="en-US" dirty="0"/>
              <a:t>Reddit.com 2015</a:t>
            </a:r>
            <a:endParaRPr lang="en-CA" dirty="0"/>
          </a:p>
        </p:txBody>
      </p:sp>
      <p:sp>
        <p:nvSpPr>
          <p:cNvPr id="3" name="Content Placeholder 2">
            <a:extLst>
              <a:ext uri="{FF2B5EF4-FFF2-40B4-BE49-F238E27FC236}">
                <a16:creationId xmlns:a16="http://schemas.microsoft.com/office/drawing/2014/main" id="{537158A5-8B83-4B7D-9987-07F536F8D04A}"/>
              </a:ext>
            </a:extLst>
          </p:cNvPr>
          <p:cNvSpPr>
            <a:spLocks noGrp="1"/>
          </p:cNvSpPr>
          <p:nvPr>
            <p:ph idx="1"/>
          </p:nvPr>
        </p:nvSpPr>
        <p:spPr/>
        <p:txBody>
          <a:bodyPr/>
          <a:lstStyle/>
          <a:p>
            <a:pPr marL="0" indent="0">
              <a:buNone/>
            </a:pPr>
            <a:r>
              <a:rPr lang="en-CA" i="1" dirty="0"/>
              <a:t>"If someone from the 1950s suddenly appeared today, what would be the most difficult thing to explain to them?"</a:t>
            </a:r>
          </a:p>
          <a:p>
            <a:pPr marL="0" indent="0">
              <a:buNone/>
            </a:pPr>
            <a:r>
              <a:rPr lang="en-US" dirty="0">
                <a:solidFill>
                  <a:srgbClr val="777777"/>
                </a:solidFill>
              </a:rPr>
              <a:t>Top rated answer:</a:t>
            </a:r>
          </a:p>
          <a:p>
            <a:r>
              <a:rPr lang="en-CA" dirty="0"/>
              <a:t>I possess a device, in my pocket, that is capable of accessing the entirety of information known to man. … </a:t>
            </a:r>
          </a:p>
          <a:p>
            <a:pPr marL="183600" indent="0">
              <a:spcBef>
                <a:spcPts val="600"/>
              </a:spcBef>
              <a:buNone/>
            </a:pPr>
            <a:r>
              <a:rPr lang="en-CA" dirty="0"/>
              <a:t>I use it to look at pictures of cats and get in arguments with strangers.</a:t>
            </a:r>
          </a:p>
          <a:p>
            <a:endParaRPr lang="en-CA" dirty="0"/>
          </a:p>
        </p:txBody>
      </p:sp>
    </p:spTree>
    <p:extLst>
      <p:ext uri="{BB962C8B-B14F-4D97-AF65-F5344CB8AC3E}">
        <p14:creationId xmlns:p14="http://schemas.microsoft.com/office/powerpoint/2010/main" val="36454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3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6500"/>
                            </p:stCondLst>
                            <p:childTnLst>
                              <p:par>
                                <p:cTn id="13" presetID="10" presetClass="entr" presetSubtype="0" fill="hold" grpId="0" nodeType="afterEffect">
                                  <p:stCondLst>
                                    <p:cond delay="4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12000"/>
                            </p:stCondLst>
                            <p:childTnLst>
                              <p:par>
                                <p:cTn id="17" presetID="10" presetClass="entr" presetSubtype="0" fill="hold" grpId="0" nodeType="afterEffect">
                                  <p:stCondLst>
                                    <p:cond delay="4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36BB11-19EF-4979-811F-8B0085C62D11}"/>
              </a:ext>
            </a:extLst>
          </p:cNvPr>
          <p:cNvPicPr>
            <a:picLocks noGrp="1" noChangeAspect="1"/>
          </p:cNvPicPr>
          <p:nvPr>
            <p:ph idx="1"/>
          </p:nvPr>
        </p:nvPicPr>
        <p:blipFill>
          <a:blip r:embed="rId3"/>
          <a:stretch>
            <a:fillRect/>
          </a:stretch>
        </p:blipFill>
        <p:spPr>
          <a:xfrm>
            <a:off x="8097" y="987574"/>
            <a:ext cx="6580127" cy="4155870"/>
          </a:xfrm>
          <a:prstGeom prst="rect">
            <a:avLst/>
          </a:prstGeom>
        </p:spPr>
      </p:pic>
      <p:sp>
        <p:nvSpPr>
          <p:cNvPr id="2" name="Title 1">
            <a:extLst>
              <a:ext uri="{FF2B5EF4-FFF2-40B4-BE49-F238E27FC236}">
                <a16:creationId xmlns:a16="http://schemas.microsoft.com/office/drawing/2014/main" id="{0C73DE9C-2765-4DBF-A87B-0DF343772022}"/>
              </a:ext>
            </a:extLst>
          </p:cNvPr>
          <p:cNvSpPr>
            <a:spLocks noGrp="1"/>
          </p:cNvSpPr>
          <p:nvPr>
            <p:ph type="title"/>
          </p:nvPr>
        </p:nvSpPr>
        <p:spPr/>
        <p:txBody>
          <a:bodyPr>
            <a:normAutofit/>
          </a:bodyPr>
          <a:lstStyle/>
          <a:p>
            <a:r>
              <a:rPr lang="en-CA" dirty="0"/>
              <a:t>Net Neutrality </a:t>
            </a:r>
            <a:r>
              <a:rPr lang="en-CA" sz="2800" dirty="0"/>
              <a:t>(Tim Wu, 2003)</a:t>
            </a:r>
            <a:endParaRPr lang="en-CA" dirty="0"/>
          </a:p>
        </p:txBody>
      </p:sp>
      <p:sp>
        <p:nvSpPr>
          <p:cNvPr id="6" name="TextBox 5">
            <a:extLst>
              <a:ext uri="{FF2B5EF4-FFF2-40B4-BE49-F238E27FC236}">
                <a16:creationId xmlns:a16="http://schemas.microsoft.com/office/drawing/2014/main" id="{777E6678-B098-4770-9027-0B7FE32A986B}"/>
              </a:ext>
            </a:extLst>
          </p:cNvPr>
          <p:cNvSpPr txBox="1"/>
          <p:nvPr/>
        </p:nvSpPr>
        <p:spPr>
          <a:xfrm>
            <a:off x="6660232" y="1419622"/>
            <a:ext cx="2376264"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a:ea typeface="+mn-ea"/>
                <a:cs typeface="+mn-cs"/>
              </a:rPr>
              <a:t>Principle of an open, neutral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a:ea typeface="+mn-ea"/>
                <a:cs typeface="+mn-cs"/>
              </a:rPr>
              <a:t>Internet providers do not use their privileged position to favour some applications and services over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a:ea typeface="+mn-ea"/>
                <a:cs typeface="+mn-cs"/>
              </a:rPr>
              <a:t>A</a:t>
            </a:r>
            <a:r>
              <a:rPr kumimoji="0" lang="en-CA" sz="1800" b="0" i="1" u="none" strike="noStrike" kern="1200" cap="none" spc="0" normalizeH="0" baseline="0" noProof="0" dirty="0" err="1">
                <a:ln>
                  <a:noFill/>
                </a:ln>
                <a:solidFill>
                  <a:prstClr val="black"/>
                </a:solidFill>
                <a:effectLst/>
                <a:uLnTx/>
                <a:uFillTx/>
                <a:latin typeface="Arial"/>
                <a:ea typeface="+mn-ea"/>
                <a:cs typeface="+mn-cs"/>
              </a:rPr>
              <a:t>ll</a:t>
            </a:r>
            <a:r>
              <a:rPr kumimoji="0" lang="en-CA" sz="1800" b="0" i="1" u="none" strike="noStrike" kern="1200" cap="none" spc="0" normalizeH="0" baseline="0" noProof="0" dirty="0">
                <a:ln>
                  <a:noFill/>
                </a:ln>
                <a:solidFill>
                  <a:prstClr val="black"/>
                </a:solidFill>
                <a:effectLst/>
                <a:uLnTx/>
                <a:uFillTx/>
                <a:latin typeface="Arial"/>
                <a:ea typeface="+mn-ea"/>
                <a:cs typeface="+mn-cs"/>
              </a:rPr>
              <a:t> packets are equal.</a:t>
            </a:r>
          </a:p>
        </p:txBody>
      </p:sp>
    </p:spTree>
    <p:extLst>
      <p:ext uri="{BB962C8B-B14F-4D97-AF65-F5344CB8AC3E}">
        <p14:creationId xmlns:p14="http://schemas.microsoft.com/office/powerpoint/2010/main" val="311627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229600" cy="1163588"/>
          </a:xfrm>
        </p:spPr>
        <p:txBody>
          <a:bodyPr>
            <a:normAutofit fontScale="90000"/>
          </a:bodyPr>
          <a:lstStyle/>
          <a:p>
            <a:r>
              <a:rPr lang="en-US" dirty="0"/>
              <a:t>Dumb Terminals &amp; Single-Tier Architecture</a:t>
            </a:r>
            <a:br>
              <a:rPr lang="en-US" dirty="0"/>
            </a:br>
            <a:r>
              <a:rPr lang="en-US" sz="3600" dirty="0"/>
              <a:t>One server does all thinking, processing, storing.</a:t>
            </a:r>
            <a:endParaRPr lang="en-CA" dirty="0"/>
          </a:p>
        </p:txBody>
      </p:sp>
      <p:pic>
        <p:nvPicPr>
          <p:cNvPr id="4" name="Content Placeholder 3">
            <a:hlinkClick r:id="rId3"/>
          </p:cNvPr>
          <p:cNvPicPr>
            <a:picLocks noGrp="1" noChangeAspect="1"/>
          </p:cNvPicPr>
          <p:nvPr>
            <p:ph idx="1"/>
          </p:nvPr>
        </p:nvPicPr>
        <p:blipFill>
          <a:blip r:embed="rId4"/>
          <a:stretch>
            <a:fillRect/>
          </a:stretch>
        </p:blipFill>
        <p:spPr>
          <a:xfrm>
            <a:off x="457200" y="2211710"/>
            <a:ext cx="2571750" cy="2286000"/>
          </a:xfrm>
          <a:prstGeom prst="rect">
            <a:avLst/>
          </a:prstGeom>
        </p:spPr>
      </p:pic>
      <p:sp>
        <p:nvSpPr>
          <p:cNvPr id="5" name="TextBox 4"/>
          <p:cNvSpPr txBox="1"/>
          <p:nvPr/>
        </p:nvSpPr>
        <p:spPr>
          <a:xfrm>
            <a:off x="590947" y="1842378"/>
            <a:ext cx="2304256" cy="369332"/>
          </a:xfrm>
          <a:prstGeom prst="rect">
            <a:avLst/>
          </a:prstGeom>
          <a:noFill/>
        </p:spPr>
        <p:txBody>
          <a:bodyPr wrap="square" rtlCol="0">
            <a:spAutoFit/>
          </a:bodyPr>
          <a:lstStyle/>
          <a:p>
            <a:pPr algn="ctr"/>
            <a:r>
              <a:rPr lang="en-US" dirty="0"/>
              <a:t>DEC VT-100, 1978</a:t>
            </a:r>
            <a:endParaRPr lang="en-CA" dirty="0"/>
          </a:p>
        </p:txBody>
      </p:sp>
      <p:pic>
        <p:nvPicPr>
          <p:cNvPr id="8" name="Picture 7" descr="A screenshot of a cell phone&#10;&#10;Description generated with very high confidence">
            <a:extLst>
              <a:ext uri="{FF2B5EF4-FFF2-40B4-BE49-F238E27FC236}">
                <a16:creationId xmlns:a16="http://schemas.microsoft.com/office/drawing/2014/main" id="{E8B9F1BB-E45F-4DF4-BD52-8D6362D55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2186" y="1830900"/>
            <a:ext cx="3993226" cy="3047619"/>
          </a:xfrm>
          <a:prstGeom prst="rect">
            <a:avLst/>
          </a:prstGeom>
        </p:spPr>
      </p:pic>
      <p:sp>
        <p:nvSpPr>
          <p:cNvPr id="11" name="TextBox 10">
            <a:extLst>
              <a:ext uri="{FF2B5EF4-FFF2-40B4-BE49-F238E27FC236}">
                <a16:creationId xmlns:a16="http://schemas.microsoft.com/office/drawing/2014/main" id="{7BB02A28-819A-4DB6-8691-0B3586F1E898}"/>
              </a:ext>
            </a:extLst>
          </p:cNvPr>
          <p:cNvSpPr txBox="1"/>
          <p:nvPr/>
        </p:nvSpPr>
        <p:spPr>
          <a:xfrm>
            <a:off x="4772635" y="1518342"/>
            <a:ext cx="2952328" cy="369332"/>
          </a:xfrm>
          <a:prstGeom prst="rect">
            <a:avLst/>
          </a:prstGeom>
          <a:noFill/>
        </p:spPr>
        <p:txBody>
          <a:bodyPr wrap="square" rtlCol="0">
            <a:spAutoFit/>
          </a:bodyPr>
          <a:lstStyle/>
          <a:p>
            <a:pPr algn="ctr"/>
            <a:r>
              <a:rPr lang="en-US" dirty="0"/>
              <a:t>Thin Client HTML Form</a:t>
            </a:r>
            <a:endParaRPr lang="en-CA" dirty="0"/>
          </a:p>
        </p:txBody>
      </p:sp>
    </p:spTree>
    <p:extLst>
      <p:ext uri="{BB962C8B-B14F-4D97-AF65-F5344CB8AC3E}">
        <p14:creationId xmlns:p14="http://schemas.microsoft.com/office/powerpoint/2010/main" val="282013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54" y="226895"/>
            <a:ext cx="8806841" cy="742950"/>
          </a:xfrm>
        </p:spPr>
        <p:txBody>
          <a:bodyPr>
            <a:noAutofit/>
          </a:bodyPr>
          <a:lstStyle/>
          <a:p>
            <a:pPr algn="ctr"/>
            <a:r>
              <a:rPr lang="en-US" sz="3200" dirty="0"/>
              <a:t>Two-Tier Architecture — Client–Server Model</a:t>
            </a:r>
          </a:p>
        </p:txBody>
      </p:sp>
      <p:pic>
        <p:nvPicPr>
          <p:cNvPr id="2050" name="Picture 2" descr="C:\Users\dhr\AppData\Local\Microsoft\Windows\INetCache\IE\X9KBJFMO\large-Large-Server-33.3-13443[1].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7830" y="1923678"/>
            <a:ext cx="1044096" cy="136428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hr\AppData\Local\Microsoft\Windows\INetCache\IE\334G9SUH\R522_03[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87029" y="1787997"/>
            <a:ext cx="1713599" cy="16356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496" y="3432025"/>
            <a:ext cx="2830178" cy="1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u="sng" dirty="0">
                <a:solidFill>
                  <a:schemeClr val="tx1"/>
                </a:solidFill>
              </a:rPr>
              <a:t>Server/Host </a:t>
            </a:r>
            <a:r>
              <a:rPr lang="en-US" b="1" dirty="0">
                <a:solidFill>
                  <a:schemeClr val="tx1"/>
                </a:solidFill>
              </a:rPr>
              <a:t>B</a:t>
            </a:r>
            <a:r>
              <a:rPr lang="en-CA" b="1" dirty="0" err="1">
                <a:solidFill>
                  <a:schemeClr val="tx1"/>
                </a:solidFill>
              </a:rPr>
              <a:t>usiness</a:t>
            </a:r>
            <a:endParaRPr lang="en-US" b="1" dirty="0">
              <a:solidFill>
                <a:schemeClr val="tx1"/>
              </a:solidFill>
            </a:endParaRPr>
          </a:p>
          <a:p>
            <a:pPr algn="ctr"/>
            <a:r>
              <a:rPr lang="en-US" b="1" dirty="0">
                <a:solidFill>
                  <a:schemeClr val="tx1"/>
                </a:solidFill>
              </a:rPr>
              <a:t>centralized: multi-user</a:t>
            </a:r>
            <a:br>
              <a:rPr lang="en-US" b="1" dirty="0">
                <a:solidFill>
                  <a:schemeClr val="tx1"/>
                </a:solidFill>
              </a:rPr>
            </a:br>
            <a:r>
              <a:rPr lang="en-US" b="1" dirty="0">
                <a:solidFill>
                  <a:schemeClr val="tx1"/>
                </a:solidFill>
              </a:rPr>
              <a:t>processing, data store, communication with other systems</a:t>
            </a:r>
            <a:endParaRPr lang="en-CA" b="1" dirty="0">
              <a:solidFill>
                <a:schemeClr val="tx1"/>
              </a:solidFill>
            </a:endParaRPr>
          </a:p>
        </p:txBody>
      </p:sp>
      <p:sp>
        <p:nvSpPr>
          <p:cNvPr id="10" name="Rectangle 9"/>
          <p:cNvSpPr/>
          <p:nvPr/>
        </p:nvSpPr>
        <p:spPr>
          <a:xfrm>
            <a:off x="6422342" y="3432025"/>
            <a:ext cx="2614154" cy="1308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u="sng" dirty="0">
                <a:solidFill>
                  <a:schemeClr val="tx1"/>
                </a:solidFill>
              </a:rPr>
              <a:t>Client</a:t>
            </a:r>
            <a:r>
              <a:rPr lang="en-CA" b="1" dirty="0">
                <a:solidFill>
                  <a:schemeClr val="tx1"/>
                </a:solidFill>
              </a:rPr>
              <a:t> is User Facing</a:t>
            </a:r>
          </a:p>
          <a:p>
            <a:pPr algn="ctr"/>
            <a:r>
              <a:rPr lang="en-CA" b="1" dirty="0">
                <a:solidFill>
                  <a:schemeClr val="tx1"/>
                </a:solidFill>
              </a:rPr>
              <a:t>distributed: advanced  presentation, user  data management</a:t>
            </a:r>
            <a:endParaRPr lang="en-US" b="1" dirty="0"/>
          </a:p>
        </p:txBody>
      </p:sp>
      <p:grpSp>
        <p:nvGrpSpPr>
          <p:cNvPr id="4" name="Group 3">
            <a:extLst>
              <a:ext uri="{FF2B5EF4-FFF2-40B4-BE49-F238E27FC236}">
                <a16:creationId xmlns:a16="http://schemas.microsoft.com/office/drawing/2014/main" id="{EB3C3166-8E2D-41AF-BB6F-89F2A070004A}"/>
              </a:ext>
            </a:extLst>
          </p:cNvPr>
          <p:cNvGrpSpPr/>
          <p:nvPr/>
        </p:nvGrpSpPr>
        <p:grpSpPr>
          <a:xfrm>
            <a:off x="1831926" y="1122373"/>
            <a:ext cx="5251041" cy="2520838"/>
            <a:chOff x="1625215" y="1275048"/>
            <a:chExt cx="5508241" cy="3017838"/>
          </a:xfrm>
        </p:grpSpPr>
        <p:sp>
          <p:nvSpPr>
            <p:cNvPr id="12" name="Curved Down Arrow 11"/>
            <p:cNvSpPr/>
            <p:nvPr/>
          </p:nvSpPr>
          <p:spPr>
            <a:xfrm rot="10952248">
              <a:off x="1625215" y="3024931"/>
              <a:ext cx="5362093" cy="12679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Down Arrow 5"/>
            <p:cNvSpPr/>
            <p:nvPr/>
          </p:nvSpPr>
          <p:spPr>
            <a:xfrm>
              <a:off x="1954932" y="1275048"/>
              <a:ext cx="5178524" cy="115268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680098" y="1554509"/>
              <a:ext cx="1728192" cy="585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User's data sets sent &amp; retrieved </a:t>
              </a:r>
              <a:endParaRPr lang="en-US" b="1" dirty="0"/>
            </a:p>
          </p:txBody>
        </p:sp>
        <p:sp>
          <p:nvSpPr>
            <p:cNvPr id="16" name="Rectangle 15"/>
            <p:cNvSpPr/>
            <p:nvPr/>
          </p:nvSpPr>
          <p:spPr>
            <a:xfrm>
              <a:off x="3680098" y="3363838"/>
              <a:ext cx="1728192" cy="585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User's Transactions submitted</a:t>
              </a:r>
              <a:endParaRPr lang="en-US" b="1" dirty="0"/>
            </a:p>
          </p:txBody>
        </p:sp>
        <p:sp>
          <p:nvSpPr>
            <p:cNvPr id="8" name="Left-Right Arrow 7"/>
            <p:cNvSpPr/>
            <p:nvPr/>
          </p:nvSpPr>
          <p:spPr>
            <a:xfrm>
              <a:off x="2267744" y="2227684"/>
              <a:ext cx="4464496" cy="1060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Protocol</a:t>
              </a:r>
              <a:endParaRPr lang="en-US" b="1" dirty="0"/>
            </a:p>
          </p:txBody>
        </p:sp>
      </p:grpSp>
      <p:pic>
        <p:nvPicPr>
          <p:cNvPr id="2054" name="Picture 6" descr="C:\Users\dhr\AppData\Local\Microsoft\Windows\INetCache\IE\X9KBJFMO\plastic-folder[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64704" y="1349894"/>
            <a:ext cx="773402" cy="77340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hr\AppData\Local\Microsoft\Windows\INetCache\IE\4T17JVY4\folder-2013-2[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68994" y="1141384"/>
            <a:ext cx="646613" cy="6466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7FA2E6-6E62-4E7C-835B-F5D99D6467F3}"/>
              </a:ext>
            </a:extLst>
          </p:cNvPr>
          <p:cNvSpPr txBox="1"/>
          <p:nvPr/>
        </p:nvSpPr>
        <p:spPr>
          <a:xfrm>
            <a:off x="2987824" y="3778733"/>
            <a:ext cx="3456384" cy="923330"/>
          </a:xfrm>
          <a:prstGeom prst="rect">
            <a:avLst/>
          </a:prstGeom>
          <a:noFill/>
        </p:spPr>
        <p:txBody>
          <a:bodyPr wrap="square" numCol="1" rtlCol="0">
            <a:spAutoFit/>
          </a:bodyPr>
          <a:lstStyle/>
          <a:p>
            <a:pPr defTabSz="180000">
              <a:tabLst>
                <a:tab pos="1524000" algn="ctr"/>
                <a:tab pos="3230563" algn="r"/>
              </a:tabLst>
            </a:pPr>
            <a:r>
              <a:rPr lang="en-US" b="1" dirty="0"/>
              <a:t>Exchange	</a:t>
            </a:r>
            <a:r>
              <a:rPr lang="en-US" b="1" dirty="0">
                <a:sym typeface="Wingdings" panose="05000000000000000000" pitchFamily="2" charset="2"/>
              </a:rPr>
              <a:t></a:t>
            </a:r>
            <a:r>
              <a:rPr lang="en-US" b="1" dirty="0"/>
              <a:t>|</a:t>
            </a:r>
            <a:r>
              <a:rPr lang="en-US" b="1" dirty="0">
                <a:sym typeface="Wingdings" panose="05000000000000000000" pitchFamily="2" charset="2"/>
              </a:rPr>
              <a:t>	</a:t>
            </a:r>
            <a:r>
              <a:rPr lang="en-US" b="1" dirty="0"/>
              <a:t>Outlook</a:t>
            </a:r>
          </a:p>
          <a:p>
            <a:pPr defTabSz="180000">
              <a:tabLst>
                <a:tab pos="1524000" algn="ctr"/>
                <a:tab pos="3230563" algn="r"/>
              </a:tabLst>
            </a:pPr>
            <a:r>
              <a:rPr lang="en-US" b="1" dirty="0"/>
              <a:t>POP, IMAP	</a:t>
            </a:r>
            <a:r>
              <a:rPr lang="en-US" b="1" dirty="0">
                <a:sym typeface="Wingdings" panose="05000000000000000000" pitchFamily="2" charset="2"/>
              </a:rPr>
              <a:t></a:t>
            </a:r>
            <a:r>
              <a:rPr lang="en-US" b="1" dirty="0"/>
              <a:t>|</a:t>
            </a:r>
            <a:r>
              <a:rPr lang="en-US" b="1" dirty="0">
                <a:sym typeface="Wingdings" panose="05000000000000000000" pitchFamily="2" charset="2"/>
              </a:rPr>
              <a:t>	</a:t>
            </a:r>
            <a:r>
              <a:rPr lang="en-US" b="1" dirty="0"/>
              <a:t>Thunderbird</a:t>
            </a:r>
            <a:br>
              <a:rPr lang="en-US" b="1" dirty="0"/>
            </a:br>
            <a:r>
              <a:rPr lang="en-US" b="1" dirty="0"/>
              <a:t>Google	</a:t>
            </a:r>
            <a:r>
              <a:rPr lang="en-US" b="1" dirty="0">
                <a:sym typeface="Wingdings" panose="05000000000000000000" pitchFamily="2" charset="2"/>
              </a:rPr>
              <a:t></a:t>
            </a:r>
            <a:r>
              <a:rPr lang="en-US" b="1" dirty="0"/>
              <a:t>|</a:t>
            </a:r>
            <a:r>
              <a:rPr lang="en-US" b="1" dirty="0">
                <a:sym typeface="Wingdings" panose="05000000000000000000" pitchFamily="2" charset="2"/>
              </a:rPr>
              <a:t>	Chromebook</a:t>
            </a:r>
            <a:endParaRPr lang="en-CA" b="1" dirty="0"/>
          </a:p>
        </p:txBody>
      </p:sp>
    </p:spTree>
    <p:extLst>
      <p:ext uri="{BB962C8B-B14F-4D97-AF65-F5344CB8AC3E}">
        <p14:creationId xmlns:p14="http://schemas.microsoft.com/office/powerpoint/2010/main" val="343980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pPr algn="ctr"/>
            <a:r>
              <a:rPr lang="en-CA" dirty="0"/>
              <a:t>FTP</a:t>
            </a:r>
            <a:r>
              <a:rPr lang="en-US" dirty="0"/>
              <a:t> is a Client–Server application</a:t>
            </a:r>
          </a:p>
        </p:txBody>
      </p:sp>
      <p:pic>
        <p:nvPicPr>
          <p:cNvPr id="2050" name="Picture 2" descr="C:\Users\dhr\AppData\Local\Microsoft\Windows\INetCache\IE\X9KBJFMO\large-Large-Server-33.3-13443[1].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7830" y="1923678"/>
            <a:ext cx="1044096" cy="136428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hr\AppData\Local\Microsoft\Windows\INetCache\IE\334G9SUH\R522_03[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87029" y="1787997"/>
            <a:ext cx="1713599" cy="16356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0974" y="3432025"/>
            <a:ext cx="1728192" cy="585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Server/</a:t>
            </a:r>
            <a:r>
              <a:rPr lang="en-CA" b="1" dirty="0" err="1">
                <a:solidFill>
                  <a:schemeClr val="tx1"/>
                </a:solidFill>
              </a:rPr>
              <a:t>Host</a:t>
            </a:r>
            <a:r>
              <a:rPr lang="en-CA" b="1" dirty="0" err="1"/>
              <a:t>r</a:t>
            </a:r>
            <a:endParaRPr lang="en-US" b="1" dirty="0"/>
          </a:p>
        </p:txBody>
      </p:sp>
      <p:sp>
        <p:nvSpPr>
          <p:cNvPr id="10" name="Rectangle 9"/>
          <p:cNvSpPr/>
          <p:nvPr/>
        </p:nvSpPr>
        <p:spPr>
          <a:xfrm>
            <a:off x="7133456" y="3287963"/>
            <a:ext cx="1728192" cy="585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Client</a:t>
            </a:r>
            <a:endParaRPr lang="en-US" b="1" dirty="0"/>
          </a:p>
        </p:txBody>
      </p:sp>
      <p:pic>
        <p:nvPicPr>
          <p:cNvPr id="2054" name="Picture 6" descr="C:\Users\dhr\AppData\Local\Microsoft\Windows\INetCache\IE\X9KBJFMO\plastic-folder[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64704" y="1349894"/>
            <a:ext cx="773402" cy="77340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hr\AppData\Local\Microsoft\Windows\INetCache\IE\4T17JVY4\folder-2013-2[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68994" y="1141384"/>
            <a:ext cx="646613" cy="64661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a:off x="2195593" y="1635646"/>
            <a:ext cx="4937863"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2195736" y="1141383"/>
            <a:ext cx="5256584" cy="369332"/>
          </a:xfrm>
          <a:prstGeom prst="rect">
            <a:avLst/>
          </a:prstGeom>
          <a:noFill/>
        </p:spPr>
        <p:txBody>
          <a:bodyPr wrap="square" rtlCol="0">
            <a:spAutoFit/>
          </a:bodyPr>
          <a:lstStyle/>
          <a:p>
            <a:r>
              <a:rPr lang="en-CA" dirty="0"/>
              <a:t>1. Client authenticates and makes a connection </a:t>
            </a:r>
            <a:endParaRPr lang="en-US" dirty="0"/>
          </a:p>
        </p:txBody>
      </p:sp>
      <p:cxnSp>
        <p:nvCxnSpPr>
          <p:cNvPr id="19" name="Straight Arrow Connector 18"/>
          <p:cNvCxnSpPr/>
          <p:nvPr/>
        </p:nvCxnSpPr>
        <p:spPr>
          <a:xfrm flipH="1">
            <a:off x="2211917" y="2427734"/>
            <a:ext cx="4937863"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2212060" y="1944215"/>
            <a:ext cx="5256584" cy="369332"/>
          </a:xfrm>
          <a:prstGeom prst="rect">
            <a:avLst/>
          </a:prstGeom>
          <a:noFill/>
        </p:spPr>
        <p:txBody>
          <a:bodyPr wrap="square" rtlCol="0">
            <a:spAutoFit/>
          </a:bodyPr>
          <a:lstStyle/>
          <a:p>
            <a:r>
              <a:rPr lang="en-CA" dirty="0"/>
              <a:t>2. Client navigates to directories on both sides</a:t>
            </a:r>
            <a:endParaRPr lang="en-US" dirty="0"/>
          </a:p>
        </p:txBody>
      </p:sp>
      <p:cxnSp>
        <p:nvCxnSpPr>
          <p:cNvPr id="21" name="Straight Arrow Connector 20"/>
          <p:cNvCxnSpPr/>
          <p:nvPr/>
        </p:nvCxnSpPr>
        <p:spPr>
          <a:xfrm>
            <a:off x="2235302" y="3247247"/>
            <a:ext cx="4914478" cy="0"/>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235302" y="2732414"/>
            <a:ext cx="5256584" cy="369332"/>
          </a:xfrm>
          <a:prstGeom prst="rect">
            <a:avLst/>
          </a:prstGeom>
          <a:noFill/>
        </p:spPr>
        <p:txBody>
          <a:bodyPr wrap="square" rtlCol="0">
            <a:spAutoFit/>
          </a:bodyPr>
          <a:lstStyle/>
          <a:p>
            <a:r>
              <a:rPr lang="en-CA" dirty="0"/>
              <a:t>3. Client requests, Server sends or accepts file</a:t>
            </a:r>
            <a:endParaRPr lang="en-US" dirty="0"/>
          </a:p>
        </p:txBody>
      </p:sp>
      <p:cxnSp>
        <p:nvCxnSpPr>
          <p:cNvPr id="27" name="Straight Arrow Connector 26"/>
          <p:cNvCxnSpPr/>
          <p:nvPr/>
        </p:nvCxnSpPr>
        <p:spPr>
          <a:xfrm flipH="1">
            <a:off x="2235302" y="4155926"/>
            <a:ext cx="4937863"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2195593" y="3392749"/>
            <a:ext cx="5256584" cy="646331"/>
          </a:xfrm>
          <a:prstGeom prst="rect">
            <a:avLst/>
          </a:prstGeom>
          <a:noFill/>
        </p:spPr>
        <p:txBody>
          <a:bodyPr wrap="square" rtlCol="0">
            <a:spAutoFit/>
          </a:bodyPr>
          <a:lstStyle/>
          <a:p>
            <a:r>
              <a:rPr lang="en-CA" dirty="0"/>
              <a:t>4. Client (or Server) sends confirmation message to Server (or Client)</a:t>
            </a:r>
            <a:endParaRPr lang="en-US" dirty="0"/>
          </a:p>
        </p:txBody>
      </p:sp>
    </p:spTree>
    <p:extLst>
      <p:ext uri="{BB962C8B-B14F-4D97-AF65-F5344CB8AC3E}">
        <p14:creationId xmlns:p14="http://schemas.microsoft.com/office/powerpoint/2010/main" val="172350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8638-43D7-41EA-854B-233597AF1CA8}"/>
              </a:ext>
            </a:extLst>
          </p:cNvPr>
          <p:cNvSpPr>
            <a:spLocks noGrp="1"/>
          </p:cNvSpPr>
          <p:nvPr>
            <p:ph type="title"/>
          </p:nvPr>
        </p:nvSpPr>
        <p:spPr/>
        <p:txBody>
          <a:bodyPr/>
          <a:lstStyle/>
          <a:p>
            <a:r>
              <a:rPr lang="en-US" dirty="0"/>
              <a:t>Three-Tier or N-Tier Architecture</a:t>
            </a:r>
            <a:endParaRPr lang="en-CA" dirty="0"/>
          </a:p>
        </p:txBody>
      </p:sp>
      <p:pic>
        <p:nvPicPr>
          <p:cNvPr id="5" name="Content Placeholder 4" descr="3-Tier Architecture is divided into 3 layers which must be&#10;logically separate.&#10;&#10;Presentation Layer at Client&#10;Functionality Layer at Application Server&#10;Data Layer at Database Server">
            <a:extLst>
              <a:ext uri="{FF2B5EF4-FFF2-40B4-BE49-F238E27FC236}">
                <a16:creationId xmlns:a16="http://schemas.microsoft.com/office/drawing/2014/main" id="{24B668D7-3436-43E3-BDEF-C3F007232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9832" y="1110238"/>
            <a:ext cx="5860380" cy="3839559"/>
          </a:xfrm>
        </p:spPr>
      </p:pic>
      <p:pic>
        <p:nvPicPr>
          <p:cNvPr id="6" name="Picture 5">
            <a:extLst>
              <a:ext uri="{FF2B5EF4-FFF2-40B4-BE49-F238E27FC236}">
                <a16:creationId xmlns:a16="http://schemas.microsoft.com/office/drawing/2014/main" id="{BF1688A9-45AF-41B7-BF44-77B2414A9F32}"/>
              </a:ext>
            </a:extLst>
          </p:cNvPr>
          <p:cNvPicPr>
            <a:picLocks noChangeAspect="1"/>
          </p:cNvPicPr>
          <p:nvPr/>
        </p:nvPicPr>
        <p:blipFill>
          <a:blip r:embed="rId4"/>
          <a:stretch>
            <a:fillRect/>
          </a:stretch>
        </p:blipFill>
        <p:spPr>
          <a:xfrm>
            <a:off x="190500" y="1413887"/>
            <a:ext cx="2779937" cy="3329563"/>
          </a:xfrm>
          <a:prstGeom prst="rect">
            <a:avLst/>
          </a:prstGeom>
        </p:spPr>
      </p:pic>
    </p:spTree>
    <p:extLst>
      <p:ext uri="{BB962C8B-B14F-4D97-AF65-F5344CB8AC3E}">
        <p14:creationId xmlns:p14="http://schemas.microsoft.com/office/powerpoint/2010/main" val="417215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9D1C2203-A17E-4274-B467-9E0D9EF3C6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0"/>
            <a:ext cx="7633252" cy="5143500"/>
          </a:xfrm>
        </p:spPr>
      </p:pic>
    </p:spTree>
    <p:extLst>
      <p:ext uri="{BB962C8B-B14F-4D97-AF65-F5344CB8AC3E}">
        <p14:creationId xmlns:p14="http://schemas.microsoft.com/office/powerpoint/2010/main" val="166703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sz="2800" dirty="0"/>
              <a:t>Cloud Computing – more than just someone else’s computer</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03016" y="1103780"/>
            <a:ext cx="4337965" cy="3928027"/>
          </a:xfrm>
          <a:prstGeom prst="rect">
            <a:avLst/>
          </a:prstGeom>
        </p:spPr>
      </p:pic>
    </p:spTree>
    <p:extLst>
      <p:ext uri="{BB962C8B-B14F-4D97-AF65-F5344CB8AC3E}">
        <p14:creationId xmlns:p14="http://schemas.microsoft.com/office/powerpoint/2010/main" val="98052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3528" y="1927244"/>
            <a:ext cx="3044957" cy="2283718"/>
          </a:xfrm>
          <a:prstGeom prst="rect">
            <a:avLst/>
          </a:prstGeom>
        </p:spPr>
      </p:pic>
      <p:sp>
        <p:nvSpPr>
          <p:cNvPr id="2" name="Title 1"/>
          <p:cNvSpPr>
            <a:spLocks noGrp="1"/>
          </p:cNvSpPr>
          <p:nvPr>
            <p:ph type="title"/>
          </p:nvPr>
        </p:nvSpPr>
        <p:spPr/>
        <p:txBody>
          <a:bodyPr/>
          <a:lstStyle/>
          <a:p>
            <a:r>
              <a:rPr lang="en-US" dirty="0"/>
              <a:t>What a cloud looks like</a:t>
            </a:r>
            <a:endParaRPr lang="en-CA" dirty="0"/>
          </a:p>
        </p:txBody>
      </p:sp>
      <p:sp>
        <p:nvSpPr>
          <p:cNvPr id="3" name="Content Placeholder 2"/>
          <p:cNvSpPr>
            <a:spLocks noGrp="1"/>
          </p:cNvSpPr>
          <p:nvPr>
            <p:ph sz="half" idx="1"/>
          </p:nvPr>
        </p:nvSpPr>
        <p:spPr>
          <a:xfrm>
            <a:off x="611559" y="2355726"/>
            <a:ext cx="2756925" cy="1515317"/>
          </a:xfrm>
        </p:spPr>
        <p:txBody>
          <a:bodyPr>
            <a:normAutofit fontScale="92500"/>
          </a:bodyPr>
          <a:lstStyle/>
          <a:p>
            <a:pPr marL="0" indent="0">
              <a:buNone/>
            </a:pPr>
            <a:r>
              <a:rPr lang="en-US" b="1" dirty="0">
                <a:ln w="15875">
                  <a:solidFill>
                    <a:schemeClr val="bg1"/>
                  </a:solidFill>
                </a:ln>
              </a:rPr>
              <a:t>Racks of servers with network cables.</a:t>
            </a:r>
            <a:endParaRPr lang="en-CA" b="1" dirty="0">
              <a:ln w="15875">
                <a:solidFill>
                  <a:schemeClr val="bg1"/>
                </a:solidFill>
              </a:ln>
            </a:endParaRPr>
          </a:p>
        </p:txBody>
      </p:sp>
      <p:pic>
        <p:nvPicPr>
          <p:cNvPr id="1026" name="Picture 2" descr="https://qph.ec.quoracdn.net/main-qimg-bab083444dd352d563fd0d06d7dfd226-c"/>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91880" y="1255014"/>
            <a:ext cx="5443388" cy="362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61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Quiz</a:t>
            </a:r>
          </a:p>
        </p:txBody>
      </p:sp>
      <p:sp>
        <p:nvSpPr>
          <p:cNvPr id="4" name="Content Placeholder 3"/>
          <p:cNvSpPr>
            <a:spLocks noGrp="1"/>
          </p:cNvSpPr>
          <p:nvPr>
            <p:ph idx="1"/>
          </p:nvPr>
        </p:nvSpPr>
        <p:spPr/>
        <p:txBody>
          <a:bodyPr/>
          <a:lstStyle/>
          <a:p>
            <a:endParaRPr lang="en-CA"/>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21060" y="1980878"/>
            <a:ext cx="1958066" cy="1959024"/>
          </a:xfrm>
          <a:prstGeom prst="rect">
            <a:avLst/>
          </a:prstGeom>
        </p:spPr>
      </p:pic>
    </p:spTree>
    <p:extLst>
      <p:ext uri="{BB962C8B-B14F-4D97-AF65-F5344CB8AC3E}">
        <p14:creationId xmlns:p14="http://schemas.microsoft.com/office/powerpoint/2010/main" val="163661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347614"/>
            <a:ext cx="8946741" cy="3693000"/>
          </a:xfrm>
        </p:spPr>
        <p:txBody>
          <a:bodyPr>
            <a:normAutofit/>
          </a:bodyPr>
          <a:lstStyle/>
          <a:p>
            <a:r>
              <a:rPr lang="en-US" dirty="0"/>
              <a:t>the practice of </a:t>
            </a:r>
            <a:r>
              <a:rPr lang="en-US" dirty="0">
                <a:solidFill>
                  <a:schemeClr val="tx2"/>
                </a:solidFill>
              </a:rPr>
              <a:t>using a network of remote servers on the Internet</a:t>
            </a:r>
            <a:r>
              <a:rPr lang="en-US" dirty="0"/>
              <a:t> to store, manage, and process data, rather than a local server or a personal computer.</a:t>
            </a:r>
          </a:p>
          <a:p>
            <a:r>
              <a:rPr lang="en-CA" dirty="0"/>
              <a:t>provides </a:t>
            </a:r>
            <a:r>
              <a:rPr lang="en-CA" dirty="0">
                <a:solidFill>
                  <a:schemeClr val="tx2"/>
                </a:solidFill>
              </a:rPr>
              <a:t>shared infrastructure, dev platform, or applications, on demand</a:t>
            </a:r>
            <a:r>
              <a:rPr lang="en-CA" dirty="0"/>
              <a:t>.</a:t>
            </a:r>
          </a:p>
          <a:p>
            <a:r>
              <a:rPr lang="en-CA" dirty="0"/>
              <a:t>rapidly provisioned (and released) with minimal management effort. Low start up cost.</a:t>
            </a:r>
          </a:p>
        </p:txBody>
      </p:sp>
      <p:sp>
        <p:nvSpPr>
          <p:cNvPr id="6" name="Title 1"/>
          <p:cNvSpPr>
            <a:spLocks noGrp="1"/>
          </p:cNvSpPr>
          <p:nvPr>
            <p:ph type="title"/>
          </p:nvPr>
        </p:nvSpPr>
        <p:spPr>
          <a:xfrm>
            <a:off x="89755" y="339502"/>
            <a:ext cx="8964488" cy="742950"/>
          </a:xfrm>
        </p:spPr>
        <p:txBody>
          <a:bodyPr>
            <a:noAutofit/>
          </a:bodyPr>
          <a:lstStyle/>
          <a:p>
            <a:r>
              <a:rPr lang="en-US" sz="3600" dirty="0"/>
              <a:t>Cloud Computing</a:t>
            </a:r>
          </a:p>
        </p:txBody>
      </p:sp>
    </p:spTree>
    <p:extLst>
      <p:ext uri="{BB962C8B-B14F-4D97-AF65-F5344CB8AC3E}">
        <p14:creationId xmlns:p14="http://schemas.microsoft.com/office/powerpoint/2010/main" val="126791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07" y="339502"/>
            <a:ext cx="8229600" cy="742950"/>
          </a:xfrm>
        </p:spPr>
        <p:txBody>
          <a:bodyPr/>
          <a:lstStyle/>
          <a:p>
            <a:r>
              <a:rPr lang="en-CA" dirty="0"/>
              <a:t>Cloud Computing Services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064" y="923081"/>
            <a:ext cx="4999153" cy="403283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2080" y="1539101"/>
            <a:ext cx="3732903" cy="2800797"/>
          </a:xfrm>
          <a:prstGeom prst="rect">
            <a:avLst/>
          </a:prstGeom>
        </p:spPr>
      </p:pic>
    </p:spTree>
    <p:extLst>
      <p:ext uri="{BB962C8B-B14F-4D97-AF65-F5344CB8AC3E}">
        <p14:creationId xmlns:p14="http://schemas.microsoft.com/office/powerpoint/2010/main" val="1607867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347614"/>
            <a:ext cx="8946741" cy="3693000"/>
          </a:xfrm>
        </p:spPr>
        <p:txBody>
          <a:bodyPr>
            <a:normAutofit/>
          </a:bodyPr>
          <a:lstStyle/>
          <a:p>
            <a:r>
              <a:rPr lang="en-US" dirty="0"/>
              <a:t>Infrastructure as a Service </a:t>
            </a:r>
            <a:r>
              <a:rPr lang="en-CA" dirty="0"/>
              <a:t>provides </a:t>
            </a:r>
            <a:r>
              <a:rPr lang="en-CA" dirty="0">
                <a:solidFill>
                  <a:schemeClr val="tx2"/>
                </a:solidFill>
              </a:rPr>
              <a:t>services such as networking, servers, storage space, and/or raw computing power</a:t>
            </a:r>
            <a:r>
              <a:rPr lang="en-CA" dirty="0"/>
              <a:t> to your client network. </a:t>
            </a:r>
          </a:p>
          <a:p>
            <a:r>
              <a:rPr lang="en-US" dirty="0"/>
              <a:t>H</a:t>
            </a:r>
            <a:r>
              <a:rPr lang="en-CA" dirty="0" err="1"/>
              <a:t>igh</a:t>
            </a:r>
            <a:r>
              <a:rPr lang="en-CA" dirty="0"/>
              <a:t> range of “scalability”</a:t>
            </a:r>
          </a:p>
          <a:p>
            <a:r>
              <a:rPr lang="en-US" dirty="0">
                <a:solidFill>
                  <a:schemeClr val="tx2"/>
                </a:solidFill>
              </a:rPr>
              <a:t>Amazon Web Services (</a:t>
            </a:r>
            <a:r>
              <a:rPr lang="en-US" dirty="0">
                <a:solidFill>
                  <a:schemeClr val="tx2"/>
                </a:solidFill>
                <a:hlinkClick r:id="rId3"/>
              </a:rPr>
              <a:t>AWS</a:t>
            </a:r>
            <a:r>
              <a:rPr lang="en-US" dirty="0">
                <a:solidFill>
                  <a:schemeClr val="tx2"/>
                </a:solidFill>
              </a:rPr>
              <a:t>)</a:t>
            </a:r>
            <a:r>
              <a:rPr lang="en-CA" dirty="0"/>
              <a:t>. </a:t>
            </a:r>
            <a:br>
              <a:rPr lang="en-CA" dirty="0"/>
            </a:br>
            <a:r>
              <a:rPr lang="en-CA" dirty="0"/>
              <a:t>Google Compute Engine (</a:t>
            </a:r>
            <a:r>
              <a:rPr lang="en-CA" dirty="0">
                <a:hlinkClick r:id="rId4"/>
              </a:rPr>
              <a:t>GCP</a:t>
            </a:r>
            <a:r>
              <a:rPr lang="en-CA" dirty="0"/>
              <a:t>)</a:t>
            </a:r>
          </a:p>
          <a:p>
            <a:r>
              <a:rPr lang="en-US" dirty="0"/>
              <a:t>y</a:t>
            </a:r>
            <a:r>
              <a:rPr lang="en-CA" dirty="0"/>
              <a:t>our ISP provides your network connection. </a:t>
            </a:r>
          </a:p>
        </p:txBody>
      </p:sp>
      <p:sp>
        <p:nvSpPr>
          <p:cNvPr id="6" name="Title 1"/>
          <p:cNvSpPr>
            <a:spLocks noGrp="1"/>
          </p:cNvSpPr>
          <p:nvPr>
            <p:ph type="title"/>
          </p:nvPr>
        </p:nvSpPr>
        <p:spPr>
          <a:xfrm>
            <a:off x="89755" y="339502"/>
            <a:ext cx="8964488" cy="742950"/>
          </a:xfrm>
        </p:spPr>
        <p:txBody>
          <a:bodyPr>
            <a:noAutofit/>
          </a:bodyPr>
          <a:lstStyle/>
          <a:p>
            <a:r>
              <a:rPr lang="en-US" sz="3600" dirty="0"/>
              <a:t>Cloud Computing - IaaS</a:t>
            </a:r>
          </a:p>
        </p:txBody>
      </p:sp>
    </p:spTree>
    <p:extLst>
      <p:ext uri="{BB962C8B-B14F-4D97-AF65-F5344CB8AC3E}">
        <p14:creationId xmlns:p14="http://schemas.microsoft.com/office/powerpoint/2010/main" val="271403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347614"/>
            <a:ext cx="8946741" cy="3693000"/>
          </a:xfrm>
        </p:spPr>
        <p:txBody>
          <a:bodyPr>
            <a:normAutofit/>
          </a:bodyPr>
          <a:lstStyle/>
          <a:p>
            <a:r>
              <a:rPr lang="en-US" dirty="0"/>
              <a:t>Platform as a Service </a:t>
            </a:r>
            <a:r>
              <a:rPr lang="en-CA" dirty="0"/>
              <a:t>provides the user with </a:t>
            </a:r>
            <a:r>
              <a:rPr lang="en-CA" dirty="0">
                <a:solidFill>
                  <a:schemeClr val="tx2"/>
                </a:solidFill>
              </a:rPr>
              <a:t>a development environment to create, run and test applications on different platforms</a:t>
            </a:r>
            <a:r>
              <a:rPr lang="en-CA" dirty="0"/>
              <a:t> without having to manage the platforms on the client network.</a:t>
            </a:r>
          </a:p>
          <a:p>
            <a:r>
              <a:rPr lang="en-CA" dirty="0">
                <a:solidFill>
                  <a:schemeClr val="tx2"/>
                </a:solidFill>
              </a:rPr>
              <a:t>Windows Azure</a:t>
            </a:r>
            <a:r>
              <a:rPr lang="en-US" dirty="0">
                <a:solidFill>
                  <a:schemeClr val="tx2"/>
                </a:solidFill>
              </a:rPr>
              <a:t> </a:t>
            </a:r>
            <a:r>
              <a:rPr lang="en-US" dirty="0"/>
              <a:t>runs your ASP.NET applications</a:t>
            </a:r>
          </a:p>
          <a:p>
            <a:r>
              <a:rPr lang="en-US" dirty="0"/>
              <a:t>Red Hat </a:t>
            </a:r>
            <a:r>
              <a:rPr lang="en-US" dirty="0" err="1"/>
              <a:t>OpenShift</a:t>
            </a:r>
            <a:r>
              <a:rPr lang="en-US" dirty="0"/>
              <a:t> on Red Hat OpenStack Platform</a:t>
            </a:r>
          </a:p>
          <a:p>
            <a:r>
              <a:rPr lang="en-US" dirty="0"/>
              <a:t>Google App Engine</a:t>
            </a:r>
            <a:endParaRPr lang="en-CA" dirty="0"/>
          </a:p>
        </p:txBody>
      </p:sp>
      <p:sp>
        <p:nvSpPr>
          <p:cNvPr id="6" name="Title 1"/>
          <p:cNvSpPr>
            <a:spLocks noGrp="1"/>
          </p:cNvSpPr>
          <p:nvPr>
            <p:ph type="title"/>
          </p:nvPr>
        </p:nvSpPr>
        <p:spPr>
          <a:xfrm>
            <a:off x="89755" y="339502"/>
            <a:ext cx="8964488" cy="742950"/>
          </a:xfrm>
        </p:spPr>
        <p:txBody>
          <a:bodyPr>
            <a:noAutofit/>
          </a:bodyPr>
          <a:lstStyle/>
          <a:p>
            <a:r>
              <a:rPr lang="en-US" sz="3600" dirty="0"/>
              <a:t>Cloud Computing - PaaS</a:t>
            </a:r>
          </a:p>
        </p:txBody>
      </p:sp>
    </p:spTree>
    <p:extLst>
      <p:ext uri="{BB962C8B-B14F-4D97-AF65-F5344CB8AC3E}">
        <p14:creationId xmlns:p14="http://schemas.microsoft.com/office/powerpoint/2010/main" val="254233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082452"/>
            <a:ext cx="8946741" cy="3958162"/>
          </a:xfrm>
        </p:spPr>
        <p:txBody>
          <a:bodyPr>
            <a:normAutofit/>
          </a:bodyPr>
          <a:lstStyle/>
          <a:p>
            <a:r>
              <a:rPr lang="en-US" dirty="0"/>
              <a:t>Software as a Service</a:t>
            </a:r>
            <a:r>
              <a:rPr lang="en-CA" dirty="0"/>
              <a:t> provides the user with </a:t>
            </a:r>
            <a:r>
              <a:rPr lang="en-CA" dirty="0">
                <a:solidFill>
                  <a:schemeClr val="tx2"/>
                </a:solidFill>
              </a:rPr>
              <a:t>fully functioning web based </a:t>
            </a:r>
            <a:r>
              <a:rPr lang="en-CA" b="1" dirty="0">
                <a:solidFill>
                  <a:schemeClr val="tx2"/>
                </a:solidFill>
              </a:rPr>
              <a:t>applications</a:t>
            </a:r>
            <a:r>
              <a:rPr lang="en-CA" dirty="0"/>
              <a:t> with only a browser or small app. </a:t>
            </a:r>
            <a:r>
              <a:rPr lang="en-CA" i="1" dirty="0">
                <a:highlight>
                  <a:srgbClr val="FFFF00"/>
                </a:highlight>
              </a:rPr>
              <a:t>Don't think of it as just software!</a:t>
            </a:r>
            <a:endParaRPr lang="en-CA" dirty="0">
              <a:highlight>
                <a:srgbClr val="FFFF00"/>
              </a:highlight>
            </a:endParaRPr>
          </a:p>
          <a:p>
            <a:r>
              <a:rPr lang="en-US" dirty="0" err="1"/>
              <a:t>SalesForce</a:t>
            </a:r>
            <a:r>
              <a:rPr lang="en-US" dirty="0"/>
              <a:t> CRM – the original SaaS.</a:t>
            </a:r>
            <a:endParaRPr lang="en-CA" dirty="0"/>
          </a:p>
          <a:p>
            <a:r>
              <a:rPr lang="en-CA" dirty="0">
                <a:solidFill>
                  <a:schemeClr val="tx2"/>
                </a:solidFill>
              </a:rPr>
              <a:t>Google Apps, Microsoft Office 365, </a:t>
            </a:r>
            <a:r>
              <a:rPr lang="en-CA" dirty="0" err="1">
                <a:solidFill>
                  <a:schemeClr val="tx2"/>
                </a:solidFill>
              </a:rPr>
              <a:t>BigBlueButton</a:t>
            </a:r>
            <a:endParaRPr lang="en-CA" dirty="0"/>
          </a:p>
          <a:p>
            <a:r>
              <a:rPr lang="en-CA" dirty="0"/>
              <a:t>Audio/Visual Learning: </a:t>
            </a:r>
            <a:r>
              <a:rPr lang="en-CA" dirty="0">
                <a:hlinkClick r:id="rId3"/>
              </a:rPr>
              <a:t>https://www.lynda.com/Cloud-Computing-tutorials/Types-clouds/508619/546861-4.html</a:t>
            </a:r>
            <a:endParaRPr lang="en-CA" dirty="0"/>
          </a:p>
        </p:txBody>
      </p:sp>
      <p:sp>
        <p:nvSpPr>
          <p:cNvPr id="6" name="Title 1"/>
          <p:cNvSpPr>
            <a:spLocks noGrp="1"/>
          </p:cNvSpPr>
          <p:nvPr>
            <p:ph type="title"/>
          </p:nvPr>
        </p:nvSpPr>
        <p:spPr>
          <a:xfrm>
            <a:off x="89755" y="339502"/>
            <a:ext cx="8964488" cy="742950"/>
          </a:xfrm>
        </p:spPr>
        <p:txBody>
          <a:bodyPr>
            <a:noAutofit/>
          </a:bodyPr>
          <a:lstStyle/>
          <a:p>
            <a:r>
              <a:rPr lang="en-US" sz="3600" dirty="0"/>
              <a:t>Cloud Computing - SaaS</a:t>
            </a:r>
          </a:p>
        </p:txBody>
      </p:sp>
    </p:spTree>
    <p:extLst>
      <p:ext uri="{BB962C8B-B14F-4D97-AF65-F5344CB8AC3E}">
        <p14:creationId xmlns:p14="http://schemas.microsoft.com/office/powerpoint/2010/main" val="3134010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dirty="0"/>
              <a:t>File Sharing</a:t>
            </a:r>
          </a:p>
        </p:txBody>
      </p:sp>
      <p:sp>
        <p:nvSpPr>
          <p:cNvPr id="2" name="TextBox 1">
            <a:extLst>
              <a:ext uri="{FF2B5EF4-FFF2-40B4-BE49-F238E27FC236}">
                <a16:creationId xmlns:a16="http://schemas.microsoft.com/office/drawing/2014/main" id="{919552DE-5C1B-4CD9-8094-12C06A02DDE2}"/>
              </a:ext>
            </a:extLst>
          </p:cNvPr>
          <p:cNvSpPr txBox="1"/>
          <p:nvPr/>
        </p:nvSpPr>
        <p:spPr>
          <a:xfrm>
            <a:off x="539552" y="1347614"/>
            <a:ext cx="7992888" cy="2308324"/>
          </a:xfrm>
          <a:prstGeom prst="rect">
            <a:avLst/>
          </a:prstGeom>
          <a:noFill/>
        </p:spPr>
        <p:txBody>
          <a:bodyPr wrap="square" rtlCol="0">
            <a:spAutoFit/>
          </a:bodyPr>
          <a:lstStyle/>
          <a:p>
            <a:r>
              <a:rPr lang="en-US" sz="2400" b="1" dirty="0"/>
              <a:t>Technology is something that upsets the ecology of space and time, even human relationships.</a:t>
            </a:r>
          </a:p>
          <a:p>
            <a:endParaRPr lang="en-US" sz="2400" b="1" dirty="0"/>
          </a:p>
          <a:p>
            <a:r>
              <a:rPr lang="en-US" sz="2400" b="1" dirty="0"/>
              <a:t>When you move bits instead of atoms, things </a:t>
            </a:r>
            <a:r>
              <a:rPr lang="en-US" sz="2400" b="1" i="1" dirty="0"/>
              <a:t>change</a:t>
            </a:r>
            <a:r>
              <a:rPr lang="en-US" sz="2400" b="1" dirty="0"/>
              <a:t>.</a:t>
            </a:r>
          </a:p>
          <a:p>
            <a:endParaRPr lang="en-US" sz="2400" b="1" dirty="0"/>
          </a:p>
          <a:p>
            <a:r>
              <a:rPr lang="en-US" sz="2400" b="1" dirty="0"/>
              <a:t>File Sharing is an example of that.</a:t>
            </a:r>
            <a:endParaRPr lang="en-CA" sz="2400" b="1" dirty="0"/>
          </a:p>
        </p:txBody>
      </p:sp>
    </p:spTree>
    <p:extLst>
      <p:ext uri="{BB962C8B-B14F-4D97-AF65-F5344CB8AC3E}">
        <p14:creationId xmlns:p14="http://schemas.microsoft.com/office/powerpoint/2010/main" val="37747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987574"/>
            <a:ext cx="8946741" cy="3693000"/>
          </a:xfrm>
        </p:spPr>
        <p:txBody>
          <a:bodyPr>
            <a:normAutofit/>
          </a:bodyPr>
          <a:lstStyle/>
          <a:p>
            <a:r>
              <a:rPr lang="en-US" dirty="0"/>
              <a:t>A peer-to-peer (P2P) network is </a:t>
            </a:r>
            <a:r>
              <a:rPr lang="en-US" dirty="0">
                <a:solidFill>
                  <a:schemeClr val="tx2"/>
                </a:solidFill>
              </a:rPr>
              <a:t>two or more systems directly connected and sharing resources without using a separate server computer</a:t>
            </a:r>
            <a:r>
              <a:rPr lang="en-US" dirty="0"/>
              <a:t>. </a:t>
            </a:r>
          </a:p>
          <a:p>
            <a:r>
              <a:rPr lang="en-US" dirty="0"/>
              <a:t>Ad</a:t>
            </a:r>
            <a:r>
              <a:rPr lang="en-CA" dirty="0"/>
              <a:t>vantages include </a:t>
            </a:r>
            <a:r>
              <a:rPr lang="en-CA" dirty="0">
                <a:solidFill>
                  <a:schemeClr val="tx2"/>
                </a:solidFill>
              </a:rPr>
              <a:t>low cost, easy to install, and no need for skilled staff or expensive servers</a:t>
            </a:r>
            <a:endParaRPr lang="en-CA" dirty="0"/>
          </a:p>
          <a:p>
            <a:r>
              <a:rPr lang="en-CA" dirty="0"/>
              <a:t>Disadvantages include </a:t>
            </a:r>
            <a:r>
              <a:rPr lang="en-CA" dirty="0">
                <a:solidFill>
                  <a:schemeClr val="tx2"/>
                </a:solidFill>
              </a:rPr>
              <a:t>difficulty of administration, issues of security + trust, performance, scalability, reliability</a:t>
            </a:r>
            <a:endParaRPr lang="en-US" dirty="0"/>
          </a:p>
        </p:txBody>
      </p:sp>
      <p:sp>
        <p:nvSpPr>
          <p:cNvPr id="6" name="Title 1"/>
          <p:cNvSpPr>
            <a:spLocks noGrp="1"/>
          </p:cNvSpPr>
          <p:nvPr>
            <p:ph type="title"/>
          </p:nvPr>
        </p:nvSpPr>
        <p:spPr>
          <a:xfrm>
            <a:off x="89755" y="267494"/>
            <a:ext cx="8964488" cy="742950"/>
          </a:xfrm>
        </p:spPr>
        <p:txBody>
          <a:bodyPr>
            <a:noAutofit/>
          </a:bodyPr>
          <a:lstStyle/>
          <a:p>
            <a:r>
              <a:rPr lang="en-CA" sz="3600" dirty="0"/>
              <a:t>Peer to Peer and Blockchain need networks</a:t>
            </a:r>
            <a:endParaRPr lang="en-US" sz="3600" dirty="0"/>
          </a:p>
        </p:txBody>
      </p:sp>
    </p:spTree>
    <p:extLst>
      <p:ext uri="{BB962C8B-B14F-4D97-AF65-F5344CB8AC3E}">
        <p14:creationId xmlns:p14="http://schemas.microsoft.com/office/powerpoint/2010/main" val="2669296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347614"/>
            <a:ext cx="8946741" cy="3693000"/>
          </a:xfrm>
        </p:spPr>
        <p:txBody>
          <a:bodyPr>
            <a:normAutofit fontScale="92500" lnSpcReduction="10000"/>
          </a:bodyPr>
          <a:lstStyle/>
          <a:p>
            <a:r>
              <a:rPr lang="en-US" dirty="0"/>
              <a:t>File Sharing is the practice of or ability to </a:t>
            </a:r>
            <a:r>
              <a:rPr lang="en-US" dirty="0">
                <a:solidFill>
                  <a:schemeClr val="tx2"/>
                </a:solidFill>
              </a:rPr>
              <a:t>transmit files from one computer to another over a network or the Internet</a:t>
            </a:r>
            <a:r>
              <a:rPr lang="en-US" dirty="0"/>
              <a:t>.</a:t>
            </a:r>
            <a:endParaRPr lang="en-CA" dirty="0"/>
          </a:p>
          <a:p>
            <a:r>
              <a:rPr lang="en-CA" dirty="0"/>
              <a:t>File sharing is the </a:t>
            </a:r>
            <a:r>
              <a:rPr lang="en-CA" dirty="0">
                <a:solidFill>
                  <a:schemeClr val="tx2"/>
                </a:solidFill>
              </a:rPr>
              <a:t>public or private sharing of computer data on a network</a:t>
            </a:r>
            <a:r>
              <a:rPr lang="en-CA" dirty="0"/>
              <a:t>, so that multiple people can access the data to their level of access privilege.</a:t>
            </a:r>
          </a:p>
          <a:p>
            <a:r>
              <a:rPr lang="en-CA" dirty="0"/>
              <a:t>File sharing </a:t>
            </a:r>
            <a:r>
              <a:rPr lang="en-CA" dirty="0">
                <a:solidFill>
                  <a:schemeClr val="tx2"/>
                </a:solidFill>
              </a:rPr>
              <a:t>makes collaboration easier</a:t>
            </a:r>
            <a:r>
              <a:rPr lang="en-CA" dirty="0"/>
              <a:t>, but is also used for the </a:t>
            </a:r>
            <a:r>
              <a:rPr lang="en-CA" dirty="0">
                <a:solidFill>
                  <a:schemeClr val="tx2"/>
                </a:solidFill>
              </a:rPr>
              <a:t>illegal distribution</a:t>
            </a:r>
            <a:r>
              <a:rPr lang="en-CA" dirty="0"/>
              <a:t> of music, movies, software, and pornography.</a:t>
            </a:r>
          </a:p>
        </p:txBody>
      </p:sp>
      <p:sp>
        <p:nvSpPr>
          <p:cNvPr id="7" name="Title 1"/>
          <p:cNvSpPr>
            <a:spLocks noGrp="1"/>
          </p:cNvSpPr>
          <p:nvPr>
            <p:ph type="title"/>
          </p:nvPr>
        </p:nvSpPr>
        <p:spPr>
          <a:xfrm>
            <a:off x="89755" y="339502"/>
            <a:ext cx="8964488" cy="742950"/>
          </a:xfrm>
        </p:spPr>
        <p:txBody>
          <a:bodyPr>
            <a:noAutofit/>
          </a:bodyPr>
          <a:lstStyle/>
          <a:p>
            <a:r>
              <a:rPr lang="en-US" dirty="0"/>
              <a:t>File Sharing</a:t>
            </a:r>
          </a:p>
        </p:txBody>
      </p:sp>
    </p:spTree>
    <p:extLst>
      <p:ext uri="{BB962C8B-B14F-4D97-AF65-F5344CB8AC3E}">
        <p14:creationId xmlns:p14="http://schemas.microsoft.com/office/powerpoint/2010/main" val="423005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Is sharing music/video files illegal?</a:t>
            </a:r>
            <a:endParaRPr lang="en-US" dirty="0"/>
          </a:p>
        </p:txBody>
      </p:sp>
      <p:sp>
        <p:nvSpPr>
          <p:cNvPr id="3" name="Content Placeholder 2"/>
          <p:cNvSpPr txBox="1">
            <a:spLocks/>
          </p:cNvSpPr>
          <p:nvPr/>
        </p:nvSpPr>
        <p:spPr>
          <a:xfrm>
            <a:off x="683568" y="1175842"/>
            <a:ext cx="8280920" cy="384418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marL="0" indent="0">
              <a:buNone/>
            </a:pPr>
            <a:r>
              <a:rPr lang="en-CA" dirty="0"/>
              <a:t>© Copyright in Canada :</a:t>
            </a:r>
          </a:p>
          <a:p>
            <a:r>
              <a:rPr lang="en-CA" dirty="0"/>
              <a:t>Bill C-11, the </a:t>
            </a:r>
            <a:r>
              <a:rPr lang="en-CA" dirty="0">
                <a:hlinkClick r:id="rId3"/>
              </a:rPr>
              <a:t>Copyright Modernization Act</a:t>
            </a:r>
            <a:r>
              <a:rPr lang="en-CA" dirty="0"/>
              <a:t>, </a:t>
            </a:r>
            <a:br>
              <a:rPr lang="en-CA" dirty="0"/>
            </a:br>
            <a:r>
              <a:rPr lang="en-CA" dirty="0"/>
              <a:t>allows </a:t>
            </a:r>
            <a:r>
              <a:rPr lang="en-CA"/>
              <a:t>for </a:t>
            </a:r>
            <a:br>
              <a:rPr lang="en-CA"/>
            </a:br>
            <a:r>
              <a:rPr lang="en-CA"/>
              <a:t>time </a:t>
            </a:r>
            <a:r>
              <a:rPr lang="en-CA" dirty="0"/>
              <a:t>shifting</a:t>
            </a:r>
            <a:r>
              <a:rPr lang="en-CA"/>
              <a:t>, format shifting, and backup copies </a:t>
            </a:r>
            <a:br>
              <a:rPr lang="en-CA"/>
            </a:br>
            <a:r>
              <a:rPr lang="en-CA" b="1"/>
              <a:t>as </a:t>
            </a:r>
            <a:r>
              <a:rPr lang="en-CA" b="1" dirty="0"/>
              <a:t>long as no digital locks are </a:t>
            </a:r>
            <a:r>
              <a:rPr lang="en-CA" b="1"/>
              <a:t>involved</a:t>
            </a:r>
            <a:r>
              <a:rPr lang="en-CA"/>
              <a:t>.</a:t>
            </a:r>
            <a:endParaRPr lang="en-CA" dirty="0"/>
          </a:p>
        </p:txBody>
      </p:sp>
    </p:spTree>
    <p:extLst>
      <p:ext uri="{BB962C8B-B14F-4D97-AF65-F5344CB8AC3E}">
        <p14:creationId xmlns:p14="http://schemas.microsoft.com/office/powerpoint/2010/main" val="2566045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dirty="0"/>
              <a:t>Notes</a:t>
            </a:r>
          </a:p>
        </p:txBody>
      </p:sp>
    </p:spTree>
    <p:extLst>
      <p:ext uri="{BB962C8B-B14F-4D97-AF65-F5344CB8AC3E}">
        <p14:creationId xmlns:p14="http://schemas.microsoft.com/office/powerpoint/2010/main" val="346921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347614"/>
            <a:ext cx="8712968" cy="3693000"/>
          </a:xfrm>
        </p:spPr>
        <p:txBody>
          <a:bodyPr>
            <a:normAutofit fontScale="92500" lnSpcReduction="20000"/>
          </a:bodyPr>
          <a:lstStyle/>
          <a:p>
            <a:r>
              <a:rPr lang="en-US" dirty="0"/>
              <a:t>The client–server model is a </a:t>
            </a:r>
            <a:r>
              <a:rPr lang="en-US" dirty="0">
                <a:solidFill>
                  <a:schemeClr val="tx2"/>
                </a:solidFill>
              </a:rPr>
              <a:t>distributed application structure</a:t>
            </a:r>
            <a:r>
              <a:rPr lang="en-US" dirty="0"/>
              <a:t> </a:t>
            </a:r>
            <a:r>
              <a:rPr lang="en-US" dirty="0">
                <a:solidFill>
                  <a:schemeClr val="tx2"/>
                </a:solidFill>
              </a:rPr>
              <a:t>that shares work between two cooperative &amp;  independent programs</a:t>
            </a:r>
            <a:r>
              <a:rPr lang="en-US" dirty="0"/>
              <a:t>. A server provides a resource or service, a client requests and does further processing. </a:t>
            </a:r>
            <a:br>
              <a:rPr lang="en-US" dirty="0"/>
            </a:br>
            <a:r>
              <a:rPr lang="en-US" sz="1800" dirty="0"/>
              <a:t>(</a:t>
            </a:r>
            <a:r>
              <a:rPr lang="en-US" sz="1800" dirty="0">
                <a:hlinkClick r:id="rId3"/>
              </a:rPr>
              <a:t>https://en.wikipedia.org/wiki/Client–</a:t>
            </a:r>
            <a:r>
              <a:rPr lang="en-US" sz="1800" dirty="0" err="1">
                <a:hlinkClick r:id="rId3"/>
              </a:rPr>
              <a:t>server_model</a:t>
            </a:r>
            <a:r>
              <a:rPr lang="en-US" sz="1800" dirty="0"/>
              <a:t>)</a:t>
            </a:r>
          </a:p>
          <a:p>
            <a:pPr lvl="1"/>
            <a:r>
              <a:rPr lang="en-US" dirty="0"/>
              <a:t>FTP clients, Outlook or Thunderbird local email clients</a:t>
            </a:r>
          </a:p>
          <a:p>
            <a:r>
              <a:rPr lang="en-US" dirty="0"/>
              <a:t>Advantages include </a:t>
            </a:r>
            <a:r>
              <a:rPr lang="en-US" dirty="0">
                <a:solidFill>
                  <a:schemeClr val="tx2"/>
                </a:solidFill>
              </a:rPr>
              <a:t>fault tolerance </a:t>
            </a:r>
            <a:r>
              <a:rPr lang="en-US" sz="2200" dirty="0">
                <a:solidFill>
                  <a:schemeClr val="tx2"/>
                </a:solidFill>
              </a:rPr>
              <a:t>(client runs when server is n/a)</a:t>
            </a:r>
            <a:r>
              <a:rPr lang="en-US" dirty="0">
                <a:solidFill>
                  <a:schemeClr val="tx2"/>
                </a:solidFill>
              </a:rPr>
              <a:t>, load balancing</a:t>
            </a:r>
            <a:r>
              <a:rPr lang="en-US" dirty="0"/>
              <a:t>. </a:t>
            </a:r>
          </a:p>
          <a:p>
            <a:r>
              <a:rPr lang="en-US" dirty="0"/>
              <a:t>Disadvantages are </a:t>
            </a:r>
            <a:r>
              <a:rPr lang="en-US" dirty="0">
                <a:solidFill>
                  <a:schemeClr val="tx2"/>
                </a:solidFill>
              </a:rPr>
              <a:t>higher cost &amp; skilled staff to architect and maintain both client and server software.</a:t>
            </a:r>
            <a:endParaRPr lang="en-US" dirty="0"/>
          </a:p>
        </p:txBody>
      </p:sp>
      <p:sp>
        <p:nvSpPr>
          <p:cNvPr id="7" name="Title 1"/>
          <p:cNvSpPr>
            <a:spLocks noGrp="1"/>
          </p:cNvSpPr>
          <p:nvPr>
            <p:ph type="title"/>
          </p:nvPr>
        </p:nvSpPr>
        <p:spPr>
          <a:xfrm>
            <a:off x="35496" y="339502"/>
            <a:ext cx="9217024" cy="742950"/>
          </a:xfrm>
        </p:spPr>
        <p:txBody>
          <a:bodyPr>
            <a:noAutofit/>
          </a:bodyPr>
          <a:lstStyle/>
          <a:p>
            <a:r>
              <a:rPr lang="en-US" dirty="0"/>
              <a:t>Client-Server Model of Computer Networks</a:t>
            </a:r>
          </a:p>
        </p:txBody>
      </p:sp>
    </p:spTree>
    <p:extLst>
      <p:ext uri="{BB962C8B-B14F-4D97-AF65-F5344CB8AC3E}">
        <p14:creationId xmlns:p14="http://schemas.microsoft.com/office/powerpoint/2010/main" val="3538870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323528" y="1085941"/>
            <a:ext cx="3571305" cy="3692525"/>
          </a:xfrm>
          <a:prstGeom prst="rect">
            <a:avLst/>
          </a:prstGeom>
        </p:spPr>
      </p:pic>
      <p:sp>
        <p:nvSpPr>
          <p:cNvPr id="7" name="Title 1"/>
          <p:cNvSpPr>
            <a:spLocks noGrp="1"/>
          </p:cNvSpPr>
          <p:nvPr>
            <p:ph type="title"/>
          </p:nvPr>
        </p:nvSpPr>
        <p:spPr>
          <a:xfrm>
            <a:off x="89755" y="339502"/>
            <a:ext cx="8964488" cy="742950"/>
          </a:xfrm>
        </p:spPr>
        <p:txBody>
          <a:bodyPr>
            <a:noAutofit/>
          </a:bodyPr>
          <a:lstStyle/>
          <a:p>
            <a:r>
              <a:rPr lang="en-US" dirty="0"/>
              <a:t>File Sharing: Napster vs </a:t>
            </a:r>
            <a:r>
              <a:rPr lang="en-US" dirty="0" err="1"/>
              <a:t>BitTorrent</a:t>
            </a:r>
            <a:endParaRPr lang="en-US" dirty="0"/>
          </a:p>
        </p:txBody>
      </p:sp>
      <p:pic>
        <p:nvPicPr>
          <p:cNvPr id="4" name="Picture 3"/>
          <p:cNvPicPr>
            <a:picLocks noChangeAspect="1"/>
          </p:cNvPicPr>
          <p:nvPr/>
        </p:nvPicPr>
        <p:blipFill>
          <a:blip r:embed="rId4"/>
          <a:stretch>
            <a:fillRect/>
          </a:stretch>
        </p:blipFill>
        <p:spPr>
          <a:xfrm>
            <a:off x="4346189" y="1082453"/>
            <a:ext cx="4186251" cy="3867732"/>
          </a:xfrm>
          <a:prstGeom prst="rect">
            <a:avLst/>
          </a:prstGeom>
        </p:spPr>
      </p:pic>
    </p:spTree>
    <p:extLst>
      <p:ext uri="{BB962C8B-B14F-4D97-AF65-F5344CB8AC3E}">
        <p14:creationId xmlns:p14="http://schemas.microsoft.com/office/powerpoint/2010/main" val="4106786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5656" y="1059582"/>
            <a:ext cx="6264696" cy="3878728"/>
          </a:xfrm>
          <a:prstGeom prst="rect">
            <a:avLst/>
          </a:prstGeom>
        </p:spPr>
      </p:pic>
      <p:sp>
        <p:nvSpPr>
          <p:cNvPr id="7" name="Title 1"/>
          <p:cNvSpPr>
            <a:spLocks noGrp="1"/>
          </p:cNvSpPr>
          <p:nvPr>
            <p:ph type="title"/>
          </p:nvPr>
        </p:nvSpPr>
        <p:spPr>
          <a:xfrm>
            <a:off x="71007" y="339502"/>
            <a:ext cx="8229600" cy="742950"/>
          </a:xfrm>
        </p:spPr>
        <p:txBody>
          <a:bodyPr/>
          <a:lstStyle/>
          <a:p>
            <a:r>
              <a:rPr lang="en-CA" dirty="0"/>
              <a:t>Cloud Computing</a:t>
            </a:r>
            <a:endParaRPr lang="en-US" dirty="0"/>
          </a:p>
        </p:txBody>
      </p:sp>
    </p:spTree>
    <p:extLst>
      <p:ext uri="{BB962C8B-B14F-4D97-AF65-F5344CB8AC3E}">
        <p14:creationId xmlns:p14="http://schemas.microsoft.com/office/powerpoint/2010/main" val="1575924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a:t>
            </a:r>
          </a:p>
        </p:txBody>
      </p:sp>
      <p:sp>
        <p:nvSpPr>
          <p:cNvPr id="5" name="Content Placeholder 4"/>
          <p:cNvSpPr>
            <a:spLocks noGrp="1"/>
          </p:cNvSpPr>
          <p:nvPr>
            <p:ph idx="1"/>
          </p:nvPr>
        </p:nvSpPr>
        <p:spPr>
          <a:xfrm>
            <a:off x="971600" y="1200150"/>
            <a:ext cx="7715200" cy="3657600"/>
          </a:xfrm>
        </p:spPr>
        <p:txBody>
          <a:bodyPr>
            <a:normAutofit/>
          </a:bodyPr>
          <a:lstStyle/>
          <a:p>
            <a:pPr marL="0" indent="0">
              <a:buNone/>
            </a:pPr>
            <a:r>
              <a:rPr lang="en-CA" dirty="0"/>
              <a:t>Lecture:</a:t>
            </a:r>
          </a:p>
          <a:p>
            <a:r>
              <a:rPr lang="en-US" dirty="0">
                <a:solidFill>
                  <a:schemeClr val="tx2"/>
                </a:solidFill>
              </a:rPr>
              <a:t>Computer Networks</a:t>
            </a:r>
            <a:endParaRPr lang="en-US" dirty="0"/>
          </a:p>
          <a:p>
            <a:pPr>
              <a:buClr>
                <a:srgbClr val="FDA023"/>
              </a:buClr>
            </a:pPr>
            <a:r>
              <a:rPr lang="en-US" dirty="0">
                <a:solidFill>
                  <a:srgbClr val="465E9C"/>
                </a:solidFill>
              </a:rPr>
              <a:t>Cloud Computing</a:t>
            </a:r>
            <a:endParaRPr lang="en-US" dirty="0">
              <a:solidFill>
                <a:prstClr val="black"/>
              </a:solidFill>
            </a:endParaRPr>
          </a:p>
          <a:p>
            <a:pPr lvl="1">
              <a:buClr>
                <a:srgbClr val="FDA023"/>
              </a:buClr>
            </a:pPr>
            <a:r>
              <a:rPr lang="en-US" dirty="0">
                <a:solidFill>
                  <a:prstClr val="black"/>
                </a:solidFill>
              </a:rPr>
              <a:t>networking and distributed computing</a:t>
            </a:r>
          </a:p>
          <a:p>
            <a:pPr lvl="1">
              <a:buClr>
                <a:srgbClr val="FDA023"/>
              </a:buClr>
            </a:pPr>
            <a:r>
              <a:rPr lang="en-US" dirty="0">
                <a:solidFill>
                  <a:prstClr val="black"/>
                </a:solidFill>
              </a:rPr>
              <a:t>types of Cloud Computing: </a:t>
            </a:r>
            <a:r>
              <a:rPr lang="en-US" dirty="0">
                <a:solidFill>
                  <a:srgbClr val="465E9C"/>
                </a:solidFill>
              </a:rPr>
              <a:t>IaaS, PaaS, and SaaS</a:t>
            </a:r>
            <a:r>
              <a:rPr lang="en-US" dirty="0">
                <a:solidFill>
                  <a:prstClr val="black"/>
                </a:solidFill>
              </a:rPr>
              <a:t>.</a:t>
            </a:r>
          </a:p>
          <a:p>
            <a:r>
              <a:rPr lang="en-US" dirty="0">
                <a:solidFill>
                  <a:schemeClr val="tx2"/>
                </a:solidFill>
              </a:rPr>
              <a:t>Clients, Servers, </a:t>
            </a:r>
            <a:r>
              <a:rPr lang="en-US" dirty="0"/>
              <a:t>and </a:t>
            </a:r>
            <a:r>
              <a:rPr lang="en-US" dirty="0">
                <a:solidFill>
                  <a:schemeClr val="tx2"/>
                </a:solidFill>
              </a:rPr>
              <a:t>Tiers</a:t>
            </a:r>
            <a:endParaRPr lang="en-US" dirty="0"/>
          </a:p>
          <a:p>
            <a:pPr>
              <a:buClr>
                <a:srgbClr val="FDA023"/>
              </a:buClr>
            </a:pPr>
            <a:r>
              <a:rPr lang="en-US" dirty="0">
                <a:solidFill>
                  <a:srgbClr val="465E9C"/>
                </a:solidFill>
              </a:rPr>
              <a:t>File Sharing</a:t>
            </a:r>
            <a:r>
              <a:rPr lang="en-US" dirty="0">
                <a:solidFill>
                  <a:prstClr val="black"/>
                </a:solidFill>
              </a:rPr>
              <a:t>: current issues.</a:t>
            </a:r>
            <a:endParaRPr lang="en-US" sz="4000" dirty="0">
              <a:solidFill>
                <a:prstClr val="black"/>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871" y="123228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(Cont’d)</a:t>
            </a:r>
          </a:p>
        </p:txBody>
      </p:sp>
      <p:sp>
        <p:nvSpPr>
          <p:cNvPr id="5" name="Content Placeholder 4"/>
          <p:cNvSpPr>
            <a:spLocks noGrp="1"/>
          </p:cNvSpPr>
          <p:nvPr>
            <p:ph idx="1"/>
          </p:nvPr>
        </p:nvSpPr>
        <p:spPr>
          <a:xfrm>
            <a:off x="971600" y="1200150"/>
            <a:ext cx="7992888" cy="3657600"/>
          </a:xfrm>
        </p:spPr>
        <p:txBody>
          <a:bodyPr>
            <a:normAutofit/>
          </a:bodyPr>
          <a:lstStyle/>
          <a:p>
            <a:pPr marL="0" indent="0">
              <a:buNone/>
            </a:pPr>
            <a:r>
              <a:rPr lang="en-CA" dirty="0"/>
              <a:t>Activity:</a:t>
            </a:r>
            <a:endParaRPr lang="en-US" dirty="0"/>
          </a:p>
          <a:p>
            <a:pPr marL="457200" lvl="0" indent="-457200">
              <a:buFont typeface="+mj-lt"/>
              <a:buAutoNum type="arabicPeriod"/>
            </a:pPr>
            <a:r>
              <a:rPr lang="en-US" dirty="0"/>
              <a:t>An activity to use </a:t>
            </a:r>
            <a:r>
              <a:rPr lang="en-US" dirty="0">
                <a:solidFill>
                  <a:schemeClr val="tx2"/>
                </a:solidFill>
              </a:rPr>
              <a:t>Office 365</a:t>
            </a:r>
            <a:r>
              <a:rPr lang="en-US" dirty="0"/>
              <a:t> as a service that offers cloud based business collaboration tools.</a:t>
            </a:r>
            <a:endParaRPr lang="en-US" sz="2200" dirty="0"/>
          </a:p>
          <a:p>
            <a:pPr marL="457200" indent="-457200">
              <a:buFont typeface="+mj-lt"/>
              <a:buAutoNum type="arabicPeriod"/>
            </a:pPr>
            <a:r>
              <a:rPr lang="en-US" dirty="0"/>
              <a:t>Is entertainment (music &amp; video) a product or a service? There are many different ways to deliver entertainment content. Does the delivery medium change our relationship to the content?</a:t>
            </a:r>
            <a:br>
              <a:rPr lang="en-US" dirty="0"/>
            </a:br>
            <a:r>
              <a:rPr lang="en-US" dirty="0"/>
              <a:t>Is </a:t>
            </a:r>
            <a:r>
              <a:rPr lang="en-CA" dirty="0">
                <a:hlinkClick r:id="rId3"/>
              </a:rPr>
              <a:t>the medium really the message?</a:t>
            </a:r>
            <a:endParaRPr lang="en-US" dirty="0"/>
          </a:p>
        </p:txBody>
      </p:sp>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3546141" cy="792088"/>
          </a:xfrm>
        </p:spPr>
        <p:txBody>
          <a:bodyPr>
            <a:noAutofit/>
          </a:bodyPr>
          <a:lstStyle/>
          <a:p>
            <a:r>
              <a:rPr lang="en-US" sz="2800" dirty="0"/>
              <a:t>Computer Networks?</a:t>
            </a:r>
          </a:p>
        </p:txBody>
      </p:sp>
      <p:pic>
        <p:nvPicPr>
          <p:cNvPr id="2" name="Picture 1">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7944" y="0"/>
            <a:ext cx="5143500" cy="5143500"/>
          </a:xfrm>
          <a:prstGeom prst="rect">
            <a:avLst/>
          </a:prstGeom>
        </p:spPr>
      </p:pic>
      <p:sp>
        <p:nvSpPr>
          <p:cNvPr id="4" name="TextBox 3"/>
          <p:cNvSpPr txBox="1"/>
          <p:nvPr/>
        </p:nvSpPr>
        <p:spPr>
          <a:xfrm>
            <a:off x="179512" y="1563638"/>
            <a:ext cx="3672408" cy="3108543"/>
          </a:xfrm>
          <a:prstGeom prst="rect">
            <a:avLst/>
          </a:prstGeom>
          <a:noFill/>
        </p:spPr>
        <p:txBody>
          <a:bodyPr wrap="square" rtlCol="0">
            <a:spAutoFit/>
          </a:bodyPr>
          <a:lstStyle/>
          <a:p>
            <a:r>
              <a:rPr lang="en-US" sz="2800" dirty="0">
                <a:solidFill>
                  <a:schemeClr val="tx2"/>
                </a:solidFill>
              </a:rPr>
              <a:t>Network</a:t>
            </a:r>
            <a:r>
              <a:rPr lang="en-US" sz="2800" dirty="0"/>
              <a:t>: a set of computers connected together for the purpose of sharing resources.</a:t>
            </a:r>
          </a:p>
          <a:p>
            <a:r>
              <a:rPr lang="en-US" sz="2800" dirty="0">
                <a:solidFill>
                  <a:schemeClr val="tx2"/>
                </a:solidFill>
              </a:rPr>
              <a:t>Internet</a:t>
            </a:r>
            <a:r>
              <a:rPr lang="en-US" sz="2800" dirty="0"/>
              <a:t>: a network of peer networks.</a:t>
            </a:r>
            <a:endParaRPr lang="en-CA" sz="2800" dirty="0"/>
          </a:p>
        </p:txBody>
      </p:sp>
    </p:spTree>
    <p:extLst>
      <p:ext uri="{BB962C8B-B14F-4D97-AF65-F5344CB8AC3E}">
        <p14:creationId xmlns:p14="http://schemas.microsoft.com/office/powerpoint/2010/main" val="12353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131590"/>
            <a:ext cx="8712968" cy="3693000"/>
          </a:xfrm>
        </p:spPr>
        <p:txBody>
          <a:bodyPr>
            <a:normAutofit/>
          </a:bodyPr>
          <a:lstStyle/>
          <a:p>
            <a:r>
              <a:rPr lang="en-US" dirty="0"/>
              <a:t>A computer network is </a:t>
            </a:r>
            <a:r>
              <a:rPr lang="en-US" dirty="0">
                <a:solidFill>
                  <a:schemeClr val="tx2"/>
                </a:solidFill>
              </a:rPr>
              <a:t>a set of computers connected together</a:t>
            </a:r>
            <a:r>
              <a:rPr lang="en-US" dirty="0"/>
              <a:t> for the purpose of </a:t>
            </a:r>
            <a:r>
              <a:rPr lang="en-US" dirty="0">
                <a:solidFill>
                  <a:schemeClr val="tx2"/>
                </a:solidFill>
              </a:rPr>
              <a:t>sharing resources</a:t>
            </a:r>
            <a:r>
              <a:rPr lang="en-US" dirty="0"/>
              <a:t>.</a:t>
            </a:r>
          </a:p>
          <a:p>
            <a:r>
              <a:rPr lang="en-US" b="1" dirty="0"/>
              <a:t>Intranet</a:t>
            </a:r>
            <a:r>
              <a:rPr lang="en-US" dirty="0"/>
              <a:t> (intra = inside your private network), shared resources include print, file, DB, and web servers.</a:t>
            </a:r>
          </a:p>
          <a:p>
            <a:r>
              <a:rPr lang="en-US" dirty="0"/>
              <a:t>The </a:t>
            </a:r>
            <a:r>
              <a:rPr lang="en-US" dirty="0">
                <a:solidFill>
                  <a:schemeClr val="tx2"/>
                </a:solidFill>
              </a:rPr>
              <a:t>Internet </a:t>
            </a:r>
            <a:r>
              <a:rPr lang="en-US" dirty="0"/>
              <a:t>is a </a:t>
            </a:r>
            <a:r>
              <a:rPr lang="en-US" dirty="0">
                <a:solidFill>
                  <a:schemeClr val="tx2"/>
                </a:solidFill>
              </a:rPr>
              <a:t>network of networks </a:t>
            </a:r>
            <a:r>
              <a:rPr lang="en-US" dirty="0"/>
              <a:t>sharing a </a:t>
            </a:r>
            <a:r>
              <a:rPr lang="en-CA" dirty="0"/>
              <a:t>vast range of information resources and services.</a:t>
            </a:r>
            <a:endParaRPr lang="en-US" dirty="0"/>
          </a:p>
        </p:txBody>
      </p:sp>
      <p:sp>
        <p:nvSpPr>
          <p:cNvPr id="7" name="Title 1"/>
          <p:cNvSpPr>
            <a:spLocks noGrp="1"/>
          </p:cNvSpPr>
          <p:nvPr>
            <p:ph type="title"/>
          </p:nvPr>
        </p:nvSpPr>
        <p:spPr>
          <a:xfrm>
            <a:off x="35496" y="339502"/>
            <a:ext cx="9217024" cy="742950"/>
          </a:xfrm>
        </p:spPr>
        <p:txBody>
          <a:bodyPr>
            <a:noAutofit/>
          </a:bodyPr>
          <a:lstStyle/>
          <a:p>
            <a:r>
              <a:rPr lang="en-US" dirty="0"/>
              <a:t>What do we mean by Computer Networks?</a:t>
            </a:r>
          </a:p>
        </p:txBody>
      </p:sp>
    </p:spTree>
    <p:extLst>
      <p:ext uri="{BB962C8B-B14F-4D97-AF65-F5344CB8AC3E}">
        <p14:creationId xmlns:p14="http://schemas.microsoft.com/office/powerpoint/2010/main" val="14799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of the Internet</a:t>
            </a:r>
            <a:endParaRPr lang="en-CA" dirty="0"/>
          </a:p>
        </p:txBody>
      </p:sp>
      <p:sp>
        <p:nvSpPr>
          <p:cNvPr id="3" name="Content Placeholder 2"/>
          <p:cNvSpPr>
            <a:spLocks noGrp="1"/>
          </p:cNvSpPr>
          <p:nvPr>
            <p:ph idx="1"/>
          </p:nvPr>
        </p:nvSpPr>
        <p:spPr>
          <a:xfrm>
            <a:off x="457200" y="1200150"/>
            <a:ext cx="8435280" cy="3657600"/>
          </a:xfrm>
        </p:spPr>
        <p:txBody>
          <a:bodyPr>
            <a:normAutofit lnSpcReduction="10000"/>
          </a:bodyPr>
          <a:lstStyle/>
          <a:p>
            <a:r>
              <a:rPr lang="en-US" dirty="0">
                <a:hlinkClick r:id="rId3"/>
              </a:rPr>
              <a:t>TCP/IP</a:t>
            </a:r>
            <a:r>
              <a:rPr lang="en-US" dirty="0"/>
              <a:t> (1982) became the standard networking protocol</a:t>
            </a:r>
          </a:p>
          <a:p>
            <a:r>
              <a:rPr lang="en-US" dirty="0">
                <a:hlinkClick r:id="rId4"/>
              </a:rPr>
              <a:t>HTTP</a:t>
            </a:r>
            <a:r>
              <a:rPr lang="en-US" dirty="0"/>
              <a:t>, </a:t>
            </a:r>
            <a:r>
              <a:rPr lang="en-US" dirty="0">
                <a:hlinkClick r:id="rId5"/>
              </a:rPr>
              <a:t>HTML</a:t>
            </a:r>
            <a:r>
              <a:rPr lang="en-US" dirty="0"/>
              <a:t>, and </a:t>
            </a:r>
            <a:r>
              <a:rPr lang="en-CA" dirty="0">
                <a:hlinkClick r:id="rId6"/>
              </a:rPr>
              <a:t>WWW</a:t>
            </a:r>
            <a:r>
              <a:rPr lang="en-CA" dirty="0"/>
              <a:t> </a:t>
            </a:r>
            <a:r>
              <a:rPr lang="en-CA" dirty="0">
                <a:hlinkClick r:id="rId7"/>
              </a:rPr>
              <a:t>browser</a:t>
            </a:r>
            <a:r>
              <a:rPr lang="en-CA" dirty="0"/>
              <a:t>, then </a:t>
            </a:r>
            <a:r>
              <a:rPr lang="en-CA" dirty="0">
                <a:hlinkClick r:id="rId8"/>
              </a:rPr>
              <a:t>Mosaic</a:t>
            </a:r>
            <a:r>
              <a:rPr lang="en-CA" dirty="0"/>
              <a:t>/</a:t>
            </a:r>
            <a:r>
              <a:rPr lang="en-CA" dirty="0">
                <a:hlinkClick r:id="rId9"/>
              </a:rPr>
              <a:t>Netscape</a:t>
            </a:r>
            <a:endParaRPr lang="en-CA" dirty="0"/>
          </a:p>
          <a:p>
            <a:pPr lvl="1"/>
            <a:r>
              <a:rPr lang="en-CA" dirty="0">
                <a:hlinkClick r:id="rId10"/>
              </a:rPr>
              <a:t>Sir</a:t>
            </a:r>
            <a:r>
              <a:rPr lang="en-CA" dirty="0"/>
              <a:t> </a:t>
            </a:r>
            <a:r>
              <a:rPr lang="en-CA" dirty="0">
                <a:hlinkClick r:id="rId11"/>
              </a:rPr>
              <a:t>Tim</a:t>
            </a:r>
            <a:r>
              <a:rPr lang="en-CA" dirty="0"/>
              <a:t> </a:t>
            </a:r>
            <a:r>
              <a:rPr lang="en-CA" dirty="0">
                <a:hlinkClick r:id="rId12"/>
              </a:rPr>
              <a:t>Berners</a:t>
            </a:r>
            <a:r>
              <a:rPr lang="en-CA" dirty="0"/>
              <a:t>-</a:t>
            </a:r>
            <a:r>
              <a:rPr lang="en-CA" dirty="0">
                <a:hlinkClick r:id="rId13"/>
              </a:rPr>
              <a:t>Lee</a:t>
            </a:r>
            <a:r>
              <a:rPr lang="en-CA" dirty="0"/>
              <a:t>, 1990. Marc Andreessen, 1993.</a:t>
            </a:r>
          </a:p>
          <a:p>
            <a:r>
              <a:rPr lang="en-US" dirty="0"/>
              <a:t>Open Source: GNU/Linux 1991, Apache HTTP Server 1995</a:t>
            </a:r>
            <a:endParaRPr lang="en-CA" dirty="0"/>
          </a:p>
          <a:p>
            <a:r>
              <a:rPr lang="en-CA" dirty="0"/>
              <a:t>World-wide, high-speed connection, Peering shares traffic</a:t>
            </a:r>
          </a:p>
          <a:p>
            <a:r>
              <a:rPr lang="en-CA" dirty="0"/>
              <a:t>Affordable high bandwidth (speed and capacity)</a:t>
            </a:r>
          </a:p>
          <a:p>
            <a:r>
              <a:rPr lang="en-CA" dirty="0"/>
              <a:t>Decentralized, highly cooperative infrastructure</a:t>
            </a:r>
            <a:br>
              <a:rPr lang="en-CA" dirty="0"/>
            </a:br>
            <a:r>
              <a:rPr lang="en-CA" dirty="0"/>
              <a:t>Growth by cooperation. Innovation by competition. </a:t>
            </a:r>
          </a:p>
          <a:p>
            <a:r>
              <a:rPr lang="en-CA" dirty="0"/>
              <a:t>Net neutrality: all packets are created equal</a:t>
            </a:r>
          </a:p>
        </p:txBody>
      </p:sp>
    </p:spTree>
    <p:extLst>
      <p:ext uri="{BB962C8B-B14F-4D97-AF65-F5344CB8AC3E}">
        <p14:creationId xmlns:p14="http://schemas.microsoft.com/office/powerpoint/2010/main" val="189976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9BE9-201E-433F-9BDC-0E35395530E2}"/>
              </a:ext>
            </a:extLst>
          </p:cNvPr>
          <p:cNvSpPr>
            <a:spLocks noGrp="1"/>
          </p:cNvSpPr>
          <p:nvPr>
            <p:ph type="title"/>
          </p:nvPr>
        </p:nvSpPr>
        <p:spPr>
          <a:xfrm>
            <a:off x="457200" y="195486"/>
            <a:ext cx="8229600" cy="742950"/>
          </a:xfrm>
        </p:spPr>
        <p:txBody>
          <a:bodyPr/>
          <a:lstStyle/>
          <a:p>
            <a:r>
              <a:rPr lang="en-US" dirty="0"/>
              <a:t>The Internet is brought to you by…</a:t>
            </a:r>
            <a:endParaRPr lang="en-CA" dirty="0"/>
          </a:p>
        </p:txBody>
      </p:sp>
      <p:sp>
        <p:nvSpPr>
          <p:cNvPr id="3" name="Content Placeholder 2">
            <a:extLst>
              <a:ext uri="{FF2B5EF4-FFF2-40B4-BE49-F238E27FC236}">
                <a16:creationId xmlns:a16="http://schemas.microsoft.com/office/drawing/2014/main" id="{F04563F4-D30E-45AE-B0F5-BBBC806845B0}"/>
              </a:ext>
            </a:extLst>
          </p:cNvPr>
          <p:cNvSpPr>
            <a:spLocks noGrp="1"/>
          </p:cNvSpPr>
          <p:nvPr>
            <p:ph idx="1"/>
          </p:nvPr>
        </p:nvSpPr>
        <p:spPr>
          <a:xfrm>
            <a:off x="457200" y="843558"/>
            <a:ext cx="8363272" cy="4299942"/>
          </a:xfrm>
        </p:spPr>
        <p:txBody>
          <a:bodyPr>
            <a:normAutofit fontScale="92500"/>
          </a:bodyPr>
          <a:lstStyle/>
          <a:p>
            <a:r>
              <a:rPr lang="en-CA" sz="1400" b="1" dirty="0"/>
              <a:t>Browsers </a:t>
            </a:r>
            <a:r>
              <a:rPr lang="en-CA" sz="1400" dirty="0"/>
              <a:t>(Firefox, Chrome) parse and organize Internet content into a consumable form for end users</a:t>
            </a:r>
          </a:p>
          <a:p>
            <a:r>
              <a:rPr lang="en-CA" sz="1400" b="1" dirty="0"/>
              <a:t>Search engines </a:t>
            </a:r>
            <a:r>
              <a:rPr lang="en-CA" sz="1400" dirty="0"/>
              <a:t>(Google, Bing) help you discover online content</a:t>
            </a:r>
            <a:endParaRPr lang="en-CA" sz="1400" b="1" dirty="0"/>
          </a:p>
          <a:p>
            <a:r>
              <a:rPr lang="en-CA" sz="1400" b="1" dirty="0"/>
              <a:t>Content creators </a:t>
            </a:r>
            <a:r>
              <a:rPr lang="en-CA" sz="1400" dirty="0"/>
              <a:t>author the content you see online. (Human beings who need to eat just like you do.)</a:t>
            </a:r>
          </a:p>
          <a:p>
            <a:r>
              <a:rPr lang="en-CA" sz="1400" b="1" dirty="0"/>
              <a:t>Platforms</a:t>
            </a:r>
            <a:r>
              <a:rPr lang="en-CA" sz="1400" dirty="0"/>
              <a:t> (Facebook, Shopify, </a:t>
            </a:r>
            <a:r>
              <a:rPr lang="en-CA" sz="1400" dirty="0" err="1"/>
              <a:t>Wordpress</a:t>
            </a:r>
            <a:r>
              <a:rPr lang="en-CA" sz="1400" dirty="0"/>
              <a:t>, Drupal, LAMP, ASP.NET) where the content is published</a:t>
            </a:r>
          </a:p>
          <a:p>
            <a:r>
              <a:rPr lang="en-CA" sz="1400" b="1" dirty="0"/>
              <a:t>Hosts</a:t>
            </a:r>
            <a:r>
              <a:rPr lang="en-CA" sz="1400" dirty="0"/>
              <a:t> (matrix, Amazon Web Services, WHC.ca, </a:t>
            </a:r>
            <a:r>
              <a:rPr lang="en-CA" sz="1400" dirty="0" err="1"/>
              <a:t>Rackspace</a:t>
            </a:r>
            <a:r>
              <a:rPr lang="en-CA" sz="1400" dirty="0"/>
              <a:t>) provide infrastructure where the platforms live</a:t>
            </a:r>
          </a:p>
          <a:p>
            <a:r>
              <a:rPr lang="en-CA" sz="1400" b="1" dirty="0"/>
              <a:t>Internet Service Providers </a:t>
            </a:r>
            <a:r>
              <a:rPr lang="en-CA" sz="1400" dirty="0"/>
              <a:t>(ISPs) (</a:t>
            </a:r>
            <a:r>
              <a:rPr lang="en-CA" sz="1400" dirty="0" err="1"/>
              <a:t>Teksavvy</a:t>
            </a:r>
            <a:r>
              <a:rPr lang="en-CA" sz="1400" dirty="0"/>
              <a:t>, Bell, Rogers) connecting end users to the Internet (Tier 3)</a:t>
            </a:r>
          </a:p>
          <a:p>
            <a:r>
              <a:rPr lang="en-CA" sz="1400" b="1" dirty="0"/>
              <a:t>Transit Providers </a:t>
            </a:r>
            <a:r>
              <a:rPr lang="en-CA" sz="1400" dirty="0"/>
              <a:t>connect you from the last mile (Tier3 ISPs, Tier 2) to the rest of the Internet (Tier 2 &amp; 1)</a:t>
            </a:r>
          </a:p>
          <a:p>
            <a:r>
              <a:rPr lang="en-CA" sz="1400" b="1" dirty="0"/>
              <a:t>Reverse Proxy/CDN</a:t>
            </a:r>
            <a:r>
              <a:rPr lang="en-CA" sz="1400" baseline="30000" dirty="0"/>
              <a:t>[1]</a:t>
            </a:r>
            <a:r>
              <a:rPr lang="en-CA" sz="1400" dirty="0"/>
              <a:t> (Akamai, </a:t>
            </a:r>
            <a:r>
              <a:rPr lang="en-CA" sz="1400" dirty="0" err="1"/>
              <a:t>Cloudflare</a:t>
            </a:r>
            <a:r>
              <a:rPr lang="en-CA" sz="1400" dirty="0"/>
              <a:t>) provide networks to cache content and protect from attack</a:t>
            </a:r>
          </a:p>
          <a:p>
            <a:r>
              <a:rPr lang="en-CA" sz="1400" b="1" dirty="0"/>
              <a:t>Recursive DNS</a:t>
            </a:r>
            <a:r>
              <a:rPr lang="en-CA" sz="1400" baseline="30000" dirty="0"/>
              <a:t>[2]</a:t>
            </a:r>
            <a:r>
              <a:rPr lang="en-CA" sz="1400" dirty="0"/>
              <a:t> providers (OpenDNS, Google) cache info to resolve end users' DNS queries quickly</a:t>
            </a:r>
          </a:p>
          <a:p>
            <a:r>
              <a:rPr lang="en-CA" sz="1400" b="1" dirty="0"/>
              <a:t>Authoritative &amp; Root DNS</a:t>
            </a:r>
            <a:r>
              <a:rPr lang="en-CA" sz="1400" dirty="0"/>
              <a:t> (</a:t>
            </a:r>
            <a:r>
              <a:rPr lang="en-CA" sz="1400" dirty="0" err="1"/>
              <a:t>Dyn</a:t>
            </a:r>
            <a:r>
              <a:rPr lang="en-CA" sz="1400" dirty="0"/>
              <a:t>, </a:t>
            </a:r>
            <a:r>
              <a:rPr lang="en-CA" sz="1400" dirty="0" err="1"/>
              <a:t>Cloudflare</a:t>
            </a:r>
            <a:r>
              <a:rPr lang="en-CA" sz="1400" dirty="0"/>
              <a:t>) official reference of domains, names, and related IP addresses</a:t>
            </a:r>
          </a:p>
          <a:p>
            <a:r>
              <a:rPr lang="en-CA" sz="1400" b="1" dirty="0"/>
              <a:t>Registrars </a:t>
            </a:r>
            <a:r>
              <a:rPr lang="en-CA" sz="1400" dirty="0"/>
              <a:t>(</a:t>
            </a:r>
            <a:r>
              <a:rPr lang="en-CA" sz="1400" dirty="0" err="1"/>
              <a:t>Tucows</a:t>
            </a:r>
            <a:r>
              <a:rPr lang="en-CA" sz="1400" dirty="0"/>
              <a:t>) registers domain names. ICANN</a:t>
            </a:r>
            <a:r>
              <a:rPr lang="en-CA" sz="1400" baseline="30000" dirty="0"/>
              <a:t>[3]</a:t>
            </a:r>
            <a:r>
              <a:rPr lang="en-CA" sz="1400" dirty="0"/>
              <a:t> governs internationally. https://whois.icann.org/en</a:t>
            </a:r>
          </a:p>
          <a:p>
            <a:r>
              <a:rPr lang="en-CA" sz="1400" b="1" dirty="0"/>
              <a:t>Registries </a:t>
            </a:r>
            <a:r>
              <a:rPr lang="en-CA" sz="1400" dirty="0"/>
              <a:t>(cira.ca, Verisign) administer top level domains (TLD) .ca, .com  IANA &amp; RIR</a:t>
            </a:r>
            <a:r>
              <a:rPr lang="en-CA" sz="1400" baseline="30000" dirty="0"/>
              <a:t>[4]</a:t>
            </a:r>
            <a:r>
              <a:rPr lang="en-CA" sz="1400" dirty="0"/>
              <a:t> govern the TLDs</a:t>
            </a:r>
            <a:endParaRPr lang="en-CA" sz="1200" dirty="0"/>
          </a:p>
          <a:p>
            <a:pPr marL="0" indent="0">
              <a:buNone/>
            </a:pPr>
            <a:r>
              <a:rPr lang="en-US" sz="1300" dirty="0"/>
              <a:t>[</a:t>
            </a:r>
            <a:r>
              <a:rPr lang="en-CA" sz="1300" dirty="0"/>
              <a:t>1] CDN = Content Delivery Network distributes traffic better than a single server and protects from DDoS attack</a:t>
            </a:r>
          </a:p>
          <a:p>
            <a:pPr marL="0" indent="0">
              <a:buNone/>
            </a:pPr>
            <a:r>
              <a:rPr lang="en-US" sz="1300" dirty="0"/>
              <a:t>[</a:t>
            </a:r>
            <a:r>
              <a:rPr lang="en-CA" sz="1300" dirty="0"/>
              <a:t>2] DNS = Domain Name System/Services translates human usable domain names into IP addresses</a:t>
            </a:r>
          </a:p>
          <a:p>
            <a:pPr marL="0" indent="0">
              <a:buNone/>
            </a:pPr>
            <a:r>
              <a:rPr lang="en-CA" sz="1400" dirty="0"/>
              <a:t>[3] ICANN = Internet Corporation for Assigned Names and Numbers sets rules for Registrars and Registries</a:t>
            </a:r>
          </a:p>
          <a:p>
            <a:pPr marL="0" indent="0">
              <a:buNone/>
            </a:pPr>
            <a:r>
              <a:rPr lang="en-CA" sz="1400" dirty="0"/>
              <a:t>[4] IANA = Internet Assigned Numbers Authority &amp; RIR = Regional Internet Registries provide IP addresses used by Registries and Registrars.</a:t>
            </a:r>
            <a:endParaRPr lang="en-CA" sz="1600" dirty="0"/>
          </a:p>
        </p:txBody>
      </p:sp>
    </p:spTree>
    <p:extLst>
      <p:ext uri="{BB962C8B-B14F-4D97-AF65-F5344CB8AC3E}">
        <p14:creationId xmlns:p14="http://schemas.microsoft.com/office/powerpoint/2010/main" val="36924973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11761</TotalTime>
  <Words>5610</Words>
  <Application>Microsoft Office PowerPoint</Application>
  <PresentationFormat>On-screen Show (16:9)</PresentationFormat>
  <Paragraphs>475</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Franklin Gothic Demi</vt:lpstr>
      <vt:lpstr>Webdings</vt:lpstr>
      <vt:lpstr>Wingdings</vt:lpstr>
      <vt:lpstr>Clarity</vt:lpstr>
      <vt:lpstr>Computer Principles for Programmers</vt:lpstr>
      <vt:lpstr>Quiz</vt:lpstr>
      <vt:lpstr>News of the Week</vt:lpstr>
      <vt:lpstr>Agenda</vt:lpstr>
      <vt:lpstr>Agenda (Cont’d)</vt:lpstr>
      <vt:lpstr>Computer Networks?</vt:lpstr>
      <vt:lpstr>What do we mean by Computer Networks?</vt:lpstr>
      <vt:lpstr>Success of the Internet</vt:lpstr>
      <vt:lpstr>The Internet is brought to you by…</vt:lpstr>
      <vt:lpstr>What are the issues of shared computing and networking?</vt:lpstr>
      <vt:lpstr>Reddit.com 2015</vt:lpstr>
      <vt:lpstr>Net Neutrality (Tim Wu, 2003)</vt:lpstr>
      <vt:lpstr>Dumb Terminals &amp; Single-Tier Architecture One server does all thinking, processing, storing.</vt:lpstr>
      <vt:lpstr>Two-Tier Architecture — Client–Server Model</vt:lpstr>
      <vt:lpstr>FTP is a Client–Server application</vt:lpstr>
      <vt:lpstr>Three-Tier or N-Tier Architecture</vt:lpstr>
      <vt:lpstr>PowerPoint Presentation</vt:lpstr>
      <vt:lpstr>Cloud Computing – more than just someone else’s computer</vt:lpstr>
      <vt:lpstr>What a cloud looks like</vt:lpstr>
      <vt:lpstr>Cloud Computing</vt:lpstr>
      <vt:lpstr>Cloud Computing Services</vt:lpstr>
      <vt:lpstr>Cloud Computing - IaaS</vt:lpstr>
      <vt:lpstr>Cloud Computing - PaaS</vt:lpstr>
      <vt:lpstr>Cloud Computing - SaaS</vt:lpstr>
      <vt:lpstr>File Sharing</vt:lpstr>
      <vt:lpstr>Peer to Peer and Blockchain need networks</vt:lpstr>
      <vt:lpstr>File Sharing</vt:lpstr>
      <vt:lpstr>Is sharing music/video files illegal?</vt:lpstr>
      <vt:lpstr>Notes</vt:lpstr>
      <vt:lpstr>Client-Server Model of Computer Networks</vt:lpstr>
      <vt:lpstr>File Sharing: Napster vs BitTorrent</vt:lpstr>
      <vt:lpstr>Cloud Computing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Khojasteh;Marc.Gurwitz@senecacollege.ca;Danny.Roy@senecacollege.ca;Timothy.McKenna@senecacollege.ca</dc:creator>
  <cp:lastModifiedBy>Tim McKenna</cp:lastModifiedBy>
  <cp:revision>742</cp:revision>
  <dcterms:created xsi:type="dcterms:W3CDTF">2016-05-30T19:06:58Z</dcterms:created>
  <dcterms:modified xsi:type="dcterms:W3CDTF">2018-10-17T00:42:06Z</dcterms:modified>
</cp:coreProperties>
</file>